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Lst>
  <p:sldSz cx="12192000" cy="6858000"/>
  <p:notesSz cx="6858000" cy="9144000"/>
  <p:defaultTextStyle>
    <a:defPPr>
      <a:defRPr lang="en-001"/>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B2E0-F309-9C99-68C1-0FD381BF76F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001"/>
          </a:p>
        </p:txBody>
      </p:sp>
      <p:sp>
        <p:nvSpPr>
          <p:cNvPr id="3" name="Subtitle 2">
            <a:extLst>
              <a:ext uri="{FF2B5EF4-FFF2-40B4-BE49-F238E27FC236}">
                <a16:creationId xmlns:a16="http://schemas.microsoft.com/office/drawing/2014/main" id="{C7C9B182-2583-A60F-A63A-98834B3864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001"/>
          </a:p>
        </p:txBody>
      </p:sp>
      <p:sp>
        <p:nvSpPr>
          <p:cNvPr id="4" name="Date Placeholder 3">
            <a:extLst>
              <a:ext uri="{FF2B5EF4-FFF2-40B4-BE49-F238E27FC236}">
                <a16:creationId xmlns:a16="http://schemas.microsoft.com/office/drawing/2014/main" id="{2A90E987-5DFD-F600-4160-76828E163FA7}"/>
              </a:ext>
            </a:extLst>
          </p:cNvPr>
          <p:cNvSpPr>
            <a:spLocks noGrp="1"/>
          </p:cNvSpPr>
          <p:nvPr>
            <p:ph type="dt" sz="half" idx="10"/>
          </p:nvPr>
        </p:nvSpPr>
        <p:spPr/>
        <p:txBody>
          <a:bodyPr/>
          <a:lstStyle/>
          <a:p>
            <a:fld id="{F47E90A4-3585-42D3-ACD3-9831F12096D9}" type="datetimeFigureOut">
              <a:rPr lang="en-001" smtClean="0"/>
              <a:t>25/04/2025</a:t>
            </a:fld>
            <a:endParaRPr lang="en-001"/>
          </a:p>
        </p:txBody>
      </p:sp>
      <p:sp>
        <p:nvSpPr>
          <p:cNvPr id="5" name="Footer Placeholder 4">
            <a:extLst>
              <a:ext uri="{FF2B5EF4-FFF2-40B4-BE49-F238E27FC236}">
                <a16:creationId xmlns:a16="http://schemas.microsoft.com/office/drawing/2014/main" id="{7ABF46CC-C5F2-EC21-BBB9-DF712EFD9FAC}"/>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236728B0-1CCB-8B83-2D62-EB2C17B6E985}"/>
              </a:ext>
            </a:extLst>
          </p:cNvPr>
          <p:cNvSpPr>
            <a:spLocks noGrp="1"/>
          </p:cNvSpPr>
          <p:nvPr>
            <p:ph type="sldNum" sz="quarter" idx="12"/>
          </p:nvPr>
        </p:nvSpPr>
        <p:spPr/>
        <p:txBody>
          <a:bodyPr/>
          <a:lstStyle/>
          <a:p>
            <a:fld id="{36D4FEAE-0EE2-4928-888B-8DACA4BBF554}" type="slidenum">
              <a:rPr lang="en-001" smtClean="0"/>
              <a:t>‹#›</a:t>
            </a:fld>
            <a:endParaRPr lang="en-001"/>
          </a:p>
        </p:txBody>
      </p:sp>
    </p:spTree>
    <p:extLst>
      <p:ext uri="{BB962C8B-B14F-4D97-AF65-F5344CB8AC3E}">
        <p14:creationId xmlns:p14="http://schemas.microsoft.com/office/powerpoint/2010/main" val="2173512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F5A3-5C5E-78EA-25BB-191D460249C3}"/>
              </a:ext>
            </a:extLst>
          </p:cNvPr>
          <p:cNvSpPr>
            <a:spLocks noGrp="1"/>
          </p:cNvSpPr>
          <p:nvPr>
            <p:ph type="title"/>
          </p:nvPr>
        </p:nvSpPr>
        <p:spPr/>
        <p:txBody>
          <a:bodyPr/>
          <a:lstStyle/>
          <a:p>
            <a:r>
              <a:rPr lang="en-GB"/>
              <a:t>Click to edit Master title style</a:t>
            </a:r>
            <a:endParaRPr lang="en-001"/>
          </a:p>
        </p:txBody>
      </p:sp>
      <p:sp>
        <p:nvSpPr>
          <p:cNvPr id="3" name="Vertical Text Placeholder 2">
            <a:extLst>
              <a:ext uri="{FF2B5EF4-FFF2-40B4-BE49-F238E27FC236}">
                <a16:creationId xmlns:a16="http://schemas.microsoft.com/office/drawing/2014/main" id="{309377DC-4E59-DF06-0769-38AEEE12FFC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4" name="Date Placeholder 3">
            <a:extLst>
              <a:ext uri="{FF2B5EF4-FFF2-40B4-BE49-F238E27FC236}">
                <a16:creationId xmlns:a16="http://schemas.microsoft.com/office/drawing/2014/main" id="{274F56B8-290D-3E78-471D-5C43DC18FEBC}"/>
              </a:ext>
            </a:extLst>
          </p:cNvPr>
          <p:cNvSpPr>
            <a:spLocks noGrp="1"/>
          </p:cNvSpPr>
          <p:nvPr>
            <p:ph type="dt" sz="half" idx="10"/>
          </p:nvPr>
        </p:nvSpPr>
        <p:spPr/>
        <p:txBody>
          <a:bodyPr/>
          <a:lstStyle/>
          <a:p>
            <a:fld id="{F47E90A4-3585-42D3-ACD3-9831F12096D9}" type="datetimeFigureOut">
              <a:rPr lang="en-001" smtClean="0"/>
              <a:t>25/04/2025</a:t>
            </a:fld>
            <a:endParaRPr lang="en-001"/>
          </a:p>
        </p:txBody>
      </p:sp>
      <p:sp>
        <p:nvSpPr>
          <p:cNvPr id="5" name="Footer Placeholder 4">
            <a:extLst>
              <a:ext uri="{FF2B5EF4-FFF2-40B4-BE49-F238E27FC236}">
                <a16:creationId xmlns:a16="http://schemas.microsoft.com/office/drawing/2014/main" id="{4583FFB3-BC83-4E96-CBB1-C502D293FBEC}"/>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348D5B99-3A45-3D9F-80BC-F3458B046AAB}"/>
              </a:ext>
            </a:extLst>
          </p:cNvPr>
          <p:cNvSpPr>
            <a:spLocks noGrp="1"/>
          </p:cNvSpPr>
          <p:nvPr>
            <p:ph type="sldNum" sz="quarter" idx="12"/>
          </p:nvPr>
        </p:nvSpPr>
        <p:spPr/>
        <p:txBody>
          <a:bodyPr/>
          <a:lstStyle/>
          <a:p>
            <a:fld id="{36D4FEAE-0EE2-4928-888B-8DACA4BBF554}" type="slidenum">
              <a:rPr lang="en-001" smtClean="0"/>
              <a:t>‹#›</a:t>
            </a:fld>
            <a:endParaRPr lang="en-001"/>
          </a:p>
        </p:txBody>
      </p:sp>
    </p:spTree>
    <p:extLst>
      <p:ext uri="{BB962C8B-B14F-4D97-AF65-F5344CB8AC3E}">
        <p14:creationId xmlns:p14="http://schemas.microsoft.com/office/powerpoint/2010/main" val="292113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2B2BC9-AAF1-48FE-4101-498E7DACE3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001"/>
          </a:p>
        </p:txBody>
      </p:sp>
      <p:sp>
        <p:nvSpPr>
          <p:cNvPr id="3" name="Vertical Text Placeholder 2">
            <a:extLst>
              <a:ext uri="{FF2B5EF4-FFF2-40B4-BE49-F238E27FC236}">
                <a16:creationId xmlns:a16="http://schemas.microsoft.com/office/drawing/2014/main" id="{BFBEE5B5-8F11-E69C-5B12-340589690C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4" name="Date Placeholder 3">
            <a:extLst>
              <a:ext uri="{FF2B5EF4-FFF2-40B4-BE49-F238E27FC236}">
                <a16:creationId xmlns:a16="http://schemas.microsoft.com/office/drawing/2014/main" id="{F1D65B57-3CBD-AE44-0174-0ED856C78BF1}"/>
              </a:ext>
            </a:extLst>
          </p:cNvPr>
          <p:cNvSpPr>
            <a:spLocks noGrp="1"/>
          </p:cNvSpPr>
          <p:nvPr>
            <p:ph type="dt" sz="half" idx="10"/>
          </p:nvPr>
        </p:nvSpPr>
        <p:spPr/>
        <p:txBody>
          <a:bodyPr/>
          <a:lstStyle/>
          <a:p>
            <a:fld id="{F47E90A4-3585-42D3-ACD3-9831F12096D9}" type="datetimeFigureOut">
              <a:rPr lang="en-001" smtClean="0"/>
              <a:t>25/04/2025</a:t>
            </a:fld>
            <a:endParaRPr lang="en-001"/>
          </a:p>
        </p:txBody>
      </p:sp>
      <p:sp>
        <p:nvSpPr>
          <p:cNvPr id="5" name="Footer Placeholder 4">
            <a:extLst>
              <a:ext uri="{FF2B5EF4-FFF2-40B4-BE49-F238E27FC236}">
                <a16:creationId xmlns:a16="http://schemas.microsoft.com/office/drawing/2014/main" id="{1CD7CB1A-4698-14D2-E576-CBF696A01CEF}"/>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616997FB-752F-56D7-840A-E813EB0638D7}"/>
              </a:ext>
            </a:extLst>
          </p:cNvPr>
          <p:cNvSpPr>
            <a:spLocks noGrp="1"/>
          </p:cNvSpPr>
          <p:nvPr>
            <p:ph type="sldNum" sz="quarter" idx="12"/>
          </p:nvPr>
        </p:nvSpPr>
        <p:spPr/>
        <p:txBody>
          <a:bodyPr/>
          <a:lstStyle/>
          <a:p>
            <a:fld id="{36D4FEAE-0EE2-4928-888B-8DACA4BBF554}" type="slidenum">
              <a:rPr lang="en-001" smtClean="0"/>
              <a:t>‹#›</a:t>
            </a:fld>
            <a:endParaRPr lang="en-001"/>
          </a:p>
        </p:txBody>
      </p:sp>
    </p:spTree>
    <p:extLst>
      <p:ext uri="{BB962C8B-B14F-4D97-AF65-F5344CB8AC3E}">
        <p14:creationId xmlns:p14="http://schemas.microsoft.com/office/powerpoint/2010/main" val="221769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D66-12F5-EBCF-F7A8-F321EBC4A054}"/>
              </a:ext>
            </a:extLst>
          </p:cNvPr>
          <p:cNvSpPr>
            <a:spLocks noGrp="1"/>
          </p:cNvSpPr>
          <p:nvPr>
            <p:ph type="title"/>
          </p:nvPr>
        </p:nvSpPr>
        <p:spPr/>
        <p:txBody>
          <a:bodyPr/>
          <a:lstStyle/>
          <a:p>
            <a:r>
              <a:rPr lang="en-GB"/>
              <a:t>Click to edit Master title style</a:t>
            </a:r>
            <a:endParaRPr lang="en-001"/>
          </a:p>
        </p:txBody>
      </p:sp>
      <p:sp>
        <p:nvSpPr>
          <p:cNvPr id="3" name="Content Placeholder 2">
            <a:extLst>
              <a:ext uri="{FF2B5EF4-FFF2-40B4-BE49-F238E27FC236}">
                <a16:creationId xmlns:a16="http://schemas.microsoft.com/office/drawing/2014/main" id="{A0D3F133-323F-7524-93F0-D8A53DA96E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4" name="Date Placeholder 3">
            <a:extLst>
              <a:ext uri="{FF2B5EF4-FFF2-40B4-BE49-F238E27FC236}">
                <a16:creationId xmlns:a16="http://schemas.microsoft.com/office/drawing/2014/main" id="{B13F8A47-CB7D-2F75-432D-1A6405718D69}"/>
              </a:ext>
            </a:extLst>
          </p:cNvPr>
          <p:cNvSpPr>
            <a:spLocks noGrp="1"/>
          </p:cNvSpPr>
          <p:nvPr>
            <p:ph type="dt" sz="half" idx="10"/>
          </p:nvPr>
        </p:nvSpPr>
        <p:spPr/>
        <p:txBody>
          <a:bodyPr/>
          <a:lstStyle/>
          <a:p>
            <a:fld id="{F47E90A4-3585-42D3-ACD3-9831F12096D9}" type="datetimeFigureOut">
              <a:rPr lang="en-001" smtClean="0"/>
              <a:t>25/04/2025</a:t>
            </a:fld>
            <a:endParaRPr lang="en-001"/>
          </a:p>
        </p:txBody>
      </p:sp>
      <p:sp>
        <p:nvSpPr>
          <p:cNvPr id="5" name="Footer Placeholder 4">
            <a:extLst>
              <a:ext uri="{FF2B5EF4-FFF2-40B4-BE49-F238E27FC236}">
                <a16:creationId xmlns:a16="http://schemas.microsoft.com/office/drawing/2014/main" id="{62A88AE4-970F-70B4-10DB-B1F8DB4ABD88}"/>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B61BF1FF-6658-96D9-3116-6937F42FBE61}"/>
              </a:ext>
            </a:extLst>
          </p:cNvPr>
          <p:cNvSpPr>
            <a:spLocks noGrp="1"/>
          </p:cNvSpPr>
          <p:nvPr>
            <p:ph type="sldNum" sz="quarter" idx="12"/>
          </p:nvPr>
        </p:nvSpPr>
        <p:spPr/>
        <p:txBody>
          <a:bodyPr/>
          <a:lstStyle/>
          <a:p>
            <a:fld id="{36D4FEAE-0EE2-4928-888B-8DACA4BBF554}" type="slidenum">
              <a:rPr lang="en-001" smtClean="0"/>
              <a:t>‹#›</a:t>
            </a:fld>
            <a:endParaRPr lang="en-001"/>
          </a:p>
        </p:txBody>
      </p:sp>
    </p:spTree>
    <p:extLst>
      <p:ext uri="{BB962C8B-B14F-4D97-AF65-F5344CB8AC3E}">
        <p14:creationId xmlns:p14="http://schemas.microsoft.com/office/powerpoint/2010/main" val="171780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E26B-3F0C-366D-2327-F5127C23743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001"/>
          </a:p>
        </p:txBody>
      </p:sp>
      <p:sp>
        <p:nvSpPr>
          <p:cNvPr id="3" name="Text Placeholder 2">
            <a:extLst>
              <a:ext uri="{FF2B5EF4-FFF2-40B4-BE49-F238E27FC236}">
                <a16:creationId xmlns:a16="http://schemas.microsoft.com/office/drawing/2014/main" id="{45676316-604A-DA67-CA61-B012674F30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87D8BBA-8F35-E654-57AC-352BBF1BE035}"/>
              </a:ext>
            </a:extLst>
          </p:cNvPr>
          <p:cNvSpPr>
            <a:spLocks noGrp="1"/>
          </p:cNvSpPr>
          <p:nvPr>
            <p:ph type="dt" sz="half" idx="10"/>
          </p:nvPr>
        </p:nvSpPr>
        <p:spPr/>
        <p:txBody>
          <a:bodyPr/>
          <a:lstStyle/>
          <a:p>
            <a:fld id="{F47E90A4-3585-42D3-ACD3-9831F12096D9}" type="datetimeFigureOut">
              <a:rPr lang="en-001" smtClean="0"/>
              <a:t>25/04/2025</a:t>
            </a:fld>
            <a:endParaRPr lang="en-001"/>
          </a:p>
        </p:txBody>
      </p:sp>
      <p:sp>
        <p:nvSpPr>
          <p:cNvPr id="5" name="Footer Placeholder 4">
            <a:extLst>
              <a:ext uri="{FF2B5EF4-FFF2-40B4-BE49-F238E27FC236}">
                <a16:creationId xmlns:a16="http://schemas.microsoft.com/office/drawing/2014/main" id="{BDD4A21C-6366-729A-F8C3-B9004C299A1A}"/>
              </a:ext>
            </a:extLst>
          </p:cNvPr>
          <p:cNvSpPr>
            <a:spLocks noGrp="1"/>
          </p:cNvSpPr>
          <p:nvPr>
            <p:ph type="ftr" sz="quarter" idx="11"/>
          </p:nvPr>
        </p:nvSpPr>
        <p:spPr/>
        <p:txBody>
          <a:bodyPr/>
          <a:lstStyle/>
          <a:p>
            <a:endParaRPr lang="en-001"/>
          </a:p>
        </p:txBody>
      </p:sp>
      <p:sp>
        <p:nvSpPr>
          <p:cNvPr id="6" name="Slide Number Placeholder 5">
            <a:extLst>
              <a:ext uri="{FF2B5EF4-FFF2-40B4-BE49-F238E27FC236}">
                <a16:creationId xmlns:a16="http://schemas.microsoft.com/office/drawing/2014/main" id="{259F281D-799D-94DD-6A6B-CF6BDE0D9BDD}"/>
              </a:ext>
            </a:extLst>
          </p:cNvPr>
          <p:cNvSpPr>
            <a:spLocks noGrp="1"/>
          </p:cNvSpPr>
          <p:nvPr>
            <p:ph type="sldNum" sz="quarter" idx="12"/>
          </p:nvPr>
        </p:nvSpPr>
        <p:spPr/>
        <p:txBody>
          <a:bodyPr/>
          <a:lstStyle/>
          <a:p>
            <a:fld id="{36D4FEAE-0EE2-4928-888B-8DACA4BBF554}" type="slidenum">
              <a:rPr lang="en-001" smtClean="0"/>
              <a:t>‹#›</a:t>
            </a:fld>
            <a:endParaRPr lang="en-001"/>
          </a:p>
        </p:txBody>
      </p:sp>
    </p:spTree>
    <p:extLst>
      <p:ext uri="{BB962C8B-B14F-4D97-AF65-F5344CB8AC3E}">
        <p14:creationId xmlns:p14="http://schemas.microsoft.com/office/powerpoint/2010/main" val="296127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6BCC-0DE5-D22D-003C-2D4A518D85C0}"/>
              </a:ext>
            </a:extLst>
          </p:cNvPr>
          <p:cNvSpPr>
            <a:spLocks noGrp="1"/>
          </p:cNvSpPr>
          <p:nvPr>
            <p:ph type="title"/>
          </p:nvPr>
        </p:nvSpPr>
        <p:spPr/>
        <p:txBody>
          <a:bodyPr/>
          <a:lstStyle/>
          <a:p>
            <a:r>
              <a:rPr lang="en-GB"/>
              <a:t>Click to edit Master title style</a:t>
            </a:r>
            <a:endParaRPr lang="en-001"/>
          </a:p>
        </p:txBody>
      </p:sp>
      <p:sp>
        <p:nvSpPr>
          <p:cNvPr id="3" name="Content Placeholder 2">
            <a:extLst>
              <a:ext uri="{FF2B5EF4-FFF2-40B4-BE49-F238E27FC236}">
                <a16:creationId xmlns:a16="http://schemas.microsoft.com/office/drawing/2014/main" id="{604B16F7-F742-7966-0C03-2E2D2ABF20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4" name="Content Placeholder 3">
            <a:extLst>
              <a:ext uri="{FF2B5EF4-FFF2-40B4-BE49-F238E27FC236}">
                <a16:creationId xmlns:a16="http://schemas.microsoft.com/office/drawing/2014/main" id="{9C04814A-B21D-49C9-671F-24C44B2C12B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5" name="Date Placeholder 4">
            <a:extLst>
              <a:ext uri="{FF2B5EF4-FFF2-40B4-BE49-F238E27FC236}">
                <a16:creationId xmlns:a16="http://schemas.microsoft.com/office/drawing/2014/main" id="{5A2DCE60-6DAF-1498-DD9C-860AFBF72706}"/>
              </a:ext>
            </a:extLst>
          </p:cNvPr>
          <p:cNvSpPr>
            <a:spLocks noGrp="1"/>
          </p:cNvSpPr>
          <p:nvPr>
            <p:ph type="dt" sz="half" idx="10"/>
          </p:nvPr>
        </p:nvSpPr>
        <p:spPr/>
        <p:txBody>
          <a:bodyPr/>
          <a:lstStyle/>
          <a:p>
            <a:fld id="{F47E90A4-3585-42D3-ACD3-9831F12096D9}" type="datetimeFigureOut">
              <a:rPr lang="en-001" smtClean="0"/>
              <a:t>25/04/2025</a:t>
            </a:fld>
            <a:endParaRPr lang="en-001"/>
          </a:p>
        </p:txBody>
      </p:sp>
      <p:sp>
        <p:nvSpPr>
          <p:cNvPr id="6" name="Footer Placeholder 5">
            <a:extLst>
              <a:ext uri="{FF2B5EF4-FFF2-40B4-BE49-F238E27FC236}">
                <a16:creationId xmlns:a16="http://schemas.microsoft.com/office/drawing/2014/main" id="{5AA14C72-1C69-2A4F-96B9-4C65ADCA0744}"/>
              </a:ext>
            </a:extLst>
          </p:cNvPr>
          <p:cNvSpPr>
            <a:spLocks noGrp="1"/>
          </p:cNvSpPr>
          <p:nvPr>
            <p:ph type="ftr" sz="quarter" idx="11"/>
          </p:nvPr>
        </p:nvSpPr>
        <p:spPr/>
        <p:txBody>
          <a:bodyPr/>
          <a:lstStyle/>
          <a:p>
            <a:endParaRPr lang="en-001"/>
          </a:p>
        </p:txBody>
      </p:sp>
      <p:sp>
        <p:nvSpPr>
          <p:cNvPr id="7" name="Slide Number Placeholder 6">
            <a:extLst>
              <a:ext uri="{FF2B5EF4-FFF2-40B4-BE49-F238E27FC236}">
                <a16:creationId xmlns:a16="http://schemas.microsoft.com/office/drawing/2014/main" id="{7E89660E-5900-2B69-5BC4-45087EE1DC90}"/>
              </a:ext>
            </a:extLst>
          </p:cNvPr>
          <p:cNvSpPr>
            <a:spLocks noGrp="1"/>
          </p:cNvSpPr>
          <p:nvPr>
            <p:ph type="sldNum" sz="quarter" idx="12"/>
          </p:nvPr>
        </p:nvSpPr>
        <p:spPr/>
        <p:txBody>
          <a:bodyPr/>
          <a:lstStyle/>
          <a:p>
            <a:fld id="{36D4FEAE-0EE2-4928-888B-8DACA4BBF554}" type="slidenum">
              <a:rPr lang="en-001" smtClean="0"/>
              <a:t>‹#›</a:t>
            </a:fld>
            <a:endParaRPr lang="en-001"/>
          </a:p>
        </p:txBody>
      </p:sp>
    </p:spTree>
    <p:extLst>
      <p:ext uri="{BB962C8B-B14F-4D97-AF65-F5344CB8AC3E}">
        <p14:creationId xmlns:p14="http://schemas.microsoft.com/office/powerpoint/2010/main" val="222339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A8E6A-C2A4-9955-1EA1-AE21E00F5BF1}"/>
              </a:ext>
            </a:extLst>
          </p:cNvPr>
          <p:cNvSpPr>
            <a:spLocks noGrp="1"/>
          </p:cNvSpPr>
          <p:nvPr>
            <p:ph type="title"/>
          </p:nvPr>
        </p:nvSpPr>
        <p:spPr>
          <a:xfrm>
            <a:off x="839788" y="365125"/>
            <a:ext cx="10515600" cy="1325563"/>
          </a:xfrm>
        </p:spPr>
        <p:txBody>
          <a:bodyPr/>
          <a:lstStyle/>
          <a:p>
            <a:r>
              <a:rPr lang="en-GB"/>
              <a:t>Click to edit Master title style</a:t>
            </a:r>
            <a:endParaRPr lang="en-001"/>
          </a:p>
        </p:txBody>
      </p:sp>
      <p:sp>
        <p:nvSpPr>
          <p:cNvPr id="3" name="Text Placeholder 2">
            <a:extLst>
              <a:ext uri="{FF2B5EF4-FFF2-40B4-BE49-F238E27FC236}">
                <a16:creationId xmlns:a16="http://schemas.microsoft.com/office/drawing/2014/main" id="{F3DA979F-481D-68F5-07B1-F1296EB08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173647-19BD-96B3-830C-D46A7A4EFD2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5" name="Text Placeholder 4">
            <a:extLst>
              <a:ext uri="{FF2B5EF4-FFF2-40B4-BE49-F238E27FC236}">
                <a16:creationId xmlns:a16="http://schemas.microsoft.com/office/drawing/2014/main" id="{89D1D2E0-F539-2901-1014-2EB1637AF7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EFCF97-F339-6014-1887-1558AF87F3F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7" name="Date Placeholder 6">
            <a:extLst>
              <a:ext uri="{FF2B5EF4-FFF2-40B4-BE49-F238E27FC236}">
                <a16:creationId xmlns:a16="http://schemas.microsoft.com/office/drawing/2014/main" id="{2FC99E07-70BA-1698-934C-693D9CBA702D}"/>
              </a:ext>
            </a:extLst>
          </p:cNvPr>
          <p:cNvSpPr>
            <a:spLocks noGrp="1"/>
          </p:cNvSpPr>
          <p:nvPr>
            <p:ph type="dt" sz="half" idx="10"/>
          </p:nvPr>
        </p:nvSpPr>
        <p:spPr/>
        <p:txBody>
          <a:bodyPr/>
          <a:lstStyle/>
          <a:p>
            <a:fld id="{F47E90A4-3585-42D3-ACD3-9831F12096D9}" type="datetimeFigureOut">
              <a:rPr lang="en-001" smtClean="0"/>
              <a:t>25/04/2025</a:t>
            </a:fld>
            <a:endParaRPr lang="en-001"/>
          </a:p>
        </p:txBody>
      </p:sp>
      <p:sp>
        <p:nvSpPr>
          <p:cNvPr id="8" name="Footer Placeholder 7">
            <a:extLst>
              <a:ext uri="{FF2B5EF4-FFF2-40B4-BE49-F238E27FC236}">
                <a16:creationId xmlns:a16="http://schemas.microsoft.com/office/drawing/2014/main" id="{F22DCE4F-2AB2-A566-6D70-F4BF065EE9B2}"/>
              </a:ext>
            </a:extLst>
          </p:cNvPr>
          <p:cNvSpPr>
            <a:spLocks noGrp="1"/>
          </p:cNvSpPr>
          <p:nvPr>
            <p:ph type="ftr" sz="quarter" idx="11"/>
          </p:nvPr>
        </p:nvSpPr>
        <p:spPr/>
        <p:txBody>
          <a:bodyPr/>
          <a:lstStyle/>
          <a:p>
            <a:endParaRPr lang="en-001"/>
          </a:p>
        </p:txBody>
      </p:sp>
      <p:sp>
        <p:nvSpPr>
          <p:cNvPr id="9" name="Slide Number Placeholder 8">
            <a:extLst>
              <a:ext uri="{FF2B5EF4-FFF2-40B4-BE49-F238E27FC236}">
                <a16:creationId xmlns:a16="http://schemas.microsoft.com/office/drawing/2014/main" id="{AA5EC6F2-20E2-00AC-E274-F7CFCF0E2A5D}"/>
              </a:ext>
            </a:extLst>
          </p:cNvPr>
          <p:cNvSpPr>
            <a:spLocks noGrp="1"/>
          </p:cNvSpPr>
          <p:nvPr>
            <p:ph type="sldNum" sz="quarter" idx="12"/>
          </p:nvPr>
        </p:nvSpPr>
        <p:spPr/>
        <p:txBody>
          <a:bodyPr/>
          <a:lstStyle/>
          <a:p>
            <a:fld id="{36D4FEAE-0EE2-4928-888B-8DACA4BBF554}" type="slidenum">
              <a:rPr lang="en-001" smtClean="0"/>
              <a:t>‹#›</a:t>
            </a:fld>
            <a:endParaRPr lang="en-001"/>
          </a:p>
        </p:txBody>
      </p:sp>
    </p:spTree>
    <p:extLst>
      <p:ext uri="{BB962C8B-B14F-4D97-AF65-F5344CB8AC3E}">
        <p14:creationId xmlns:p14="http://schemas.microsoft.com/office/powerpoint/2010/main" val="65306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689F-B4CE-DC0F-17BD-F6D115D18252}"/>
              </a:ext>
            </a:extLst>
          </p:cNvPr>
          <p:cNvSpPr>
            <a:spLocks noGrp="1"/>
          </p:cNvSpPr>
          <p:nvPr>
            <p:ph type="title"/>
          </p:nvPr>
        </p:nvSpPr>
        <p:spPr/>
        <p:txBody>
          <a:bodyPr/>
          <a:lstStyle/>
          <a:p>
            <a:r>
              <a:rPr lang="en-GB"/>
              <a:t>Click to edit Master title style</a:t>
            </a:r>
            <a:endParaRPr lang="en-001"/>
          </a:p>
        </p:txBody>
      </p:sp>
      <p:sp>
        <p:nvSpPr>
          <p:cNvPr id="3" name="Date Placeholder 2">
            <a:extLst>
              <a:ext uri="{FF2B5EF4-FFF2-40B4-BE49-F238E27FC236}">
                <a16:creationId xmlns:a16="http://schemas.microsoft.com/office/drawing/2014/main" id="{1520C6B2-9E9C-1856-95C1-7EE7A1DCB3E6}"/>
              </a:ext>
            </a:extLst>
          </p:cNvPr>
          <p:cNvSpPr>
            <a:spLocks noGrp="1"/>
          </p:cNvSpPr>
          <p:nvPr>
            <p:ph type="dt" sz="half" idx="10"/>
          </p:nvPr>
        </p:nvSpPr>
        <p:spPr/>
        <p:txBody>
          <a:bodyPr/>
          <a:lstStyle/>
          <a:p>
            <a:fld id="{F47E90A4-3585-42D3-ACD3-9831F12096D9}" type="datetimeFigureOut">
              <a:rPr lang="en-001" smtClean="0"/>
              <a:t>25/04/2025</a:t>
            </a:fld>
            <a:endParaRPr lang="en-001"/>
          </a:p>
        </p:txBody>
      </p:sp>
      <p:sp>
        <p:nvSpPr>
          <p:cNvPr id="4" name="Footer Placeholder 3">
            <a:extLst>
              <a:ext uri="{FF2B5EF4-FFF2-40B4-BE49-F238E27FC236}">
                <a16:creationId xmlns:a16="http://schemas.microsoft.com/office/drawing/2014/main" id="{49F719C3-7A81-F9E5-0F6E-A1F1E8C808AB}"/>
              </a:ext>
            </a:extLst>
          </p:cNvPr>
          <p:cNvSpPr>
            <a:spLocks noGrp="1"/>
          </p:cNvSpPr>
          <p:nvPr>
            <p:ph type="ftr" sz="quarter" idx="11"/>
          </p:nvPr>
        </p:nvSpPr>
        <p:spPr/>
        <p:txBody>
          <a:bodyPr/>
          <a:lstStyle/>
          <a:p>
            <a:endParaRPr lang="en-001"/>
          </a:p>
        </p:txBody>
      </p:sp>
      <p:sp>
        <p:nvSpPr>
          <p:cNvPr id="5" name="Slide Number Placeholder 4">
            <a:extLst>
              <a:ext uri="{FF2B5EF4-FFF2-40B4-BE49-F238E27FC236}">
                <a16:creationId xmlns:a16="http://schemas.microsoft.com/office/drawing/2014/main" id="{75AC759B-5D8D-71AA-624C-BD2BD8807441}"/>
              </a:ext>
            </a:extLst>
          </p:cNvPr>
          <p:cNvSpPr>
            <a:spLocks noGrp="1"/>
          </p:cNvSpPr>
          <p:nvPr>
            <p:ph type="sldNum" sz="quarter" idx="12"/>
          </p:nvPr>
        </p:nvSpPr>
        <p:spPr/>
        <p:txBody>
          <a:bodyPr/>
          <a:lstStyle/>
          <a:p>
            <a:fld id="{36D4FEAE-0EE2-4928-888B-8DACA4BBF554}" type="slidenum">
              <a:rPr lang="en-001" smtClean="0"/>
              <a:t>‹#›</a:t>
            </a:fld>
            <a:endParaRPr lang="en-001"/>
          </a:p>
        </p:txBody>
      </p:sp>
    </p:spTree>
    <p:extLst>
      <p:ext uri="{BB962C8B-B14F-4D97-AF65-F5344CB8AC3E}">
        <p14:creationId xmlns:p14="http://schemas.microsoft.com/office/powerpoint/2010/main" val="195633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DA6C7-4DE3-0577-6514-7BDB97220E04}"/>
              </a:ext>
            </a:extLst>
          </p:cNvPr>
          <p:cNvSpPr>
            <a:spLocks noGrp="1"/>
          </p:cNvSpPr>
          <p:nvPr>
            <p:ph type="dt" sz="half" idx="10"/>
          </p:nvPr>
        </p:nvSpPr>
        <p:spPr/>
        <p:txBody>
          <a:bodyPr/>
          <a:lstStyle/>
          <a:p>
            <a:fld id="{F47E90A4-3585-42D3-ACD3-9831F12096D9}" type="datetimeFigureOut">
              <a:rPr lang="en-001" smtClean="0"/>
              <a:t>25/04/2025</a:t>
            </a:fld>
            <a:endParaRPr lang="en-001"/>
          </a:p>
        </p:txBody>
      </p:sp>
      <p:sp>
        <p:nvSpPr>
          <p:cNvPr id="3" name="Footer Placeholder 2">
            <a:extLst>
              <a:ext uri="{FF2B5EF4-FFF2-40B4-BE49-F238E27FC236}">
                <a16:creationId xmlns:a16="http://schemas.microsoft.com/office/drawing/2014/main" id="{32DD3472-5A2B-F68C-67BB-A8E1A180EC56}"/>
              </a:ext>
            </a:extLst>
          </p:cNvPr>
          <p:cNvSpPr>
            <a:spLocks noGrp="1"/>
          </p:cNvSpPr>
          <p:nvPr>
            <p:ph type="ftr" sz="quarter" idx="11"/>
          </p:nvPr>
        </p:nvSpPr>
        <p:spPr/>
        <p:txBody>
          <a:bodyPr/>
          <a:lstStyle/>
          <a:p>
            <a:endParaRPr lang="en-001"/>
          </a:p>
        </p:txBody>
      </p:sp>
      <p:sp>
        <p:nvSpPr>
          <p:cNvPr id="4" name="Slide Number Placeholder 3">
            <a:extLst>
              <a:ext uri="{FF2B5EF4-FFF2-40B4-BE49-F238E27FC236}">
                <a16:creationId xmlns:a16="http://schemas.microsoft.com/office/drawing/2014/main" id="{920787F5-5A0F-BD3D-0835-6CC9EB54DFB5}"/>
              </a:ext>
            </a:extLst>
          </p:cNvPr>
          <p:cNvSpPr>
            <a:spLocks noGrp="1"/>
          </p:cNvSpPr>
          <p:nvPr>
            <p:ph type="sldNum" sz="quarter" idx="12"/>
          </p:nvPr>
        </p:nvSpPr>
        <p:spPr/>
        <p:txBody>
          <a:bodyPr/>
          <a:lstStyle/>
          <a:p>
            <a:fld id="{36D4FEAE-0EE2-4928-888B-8DACA4BBF554}" type="slidenum">
              <a:rPr lang="en-001" smtClean="0"/>
              <a:t>‹#›</a:t>
            </a:fld>
            <a:endParaRPr lang="en-001"/>
          </a:p>
        </p:txBody>
      </p:sp>
    </p:spTree>
    <p:extLst>
      <p:ext uri="{BB962C8B-B14F-4D97-AF65-F5344CB8AC3E}">
        <p14:creationId xmlns:p14="http://schemas.microsoft.com/office/powerpoint/2010/main" val="389555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3DF9-6B17-DCCA-0D3B-D1FEBB4D4F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001"/>
          </a:p>
        </p:txBody>
      </p:sp>
      <p:sp>
        <p:nvSpPr>
          <p:cNvPr id="3" name="Content Placeholder 2">
            <a:extLst>
              <a:ext uri="{FF2B5EF4-FFF2-40B4-BE49-F238E27FC236}">
                <a16:creationId xmlns:a16="http://schemas.microsoft.com/office/drawing/2014/main" id="{828CDF3E-084D-31D6-75B8-8DA4D9EE0D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4" name="Text Placeholder 3">
            <a:extLst>
              <a:ext uri="{FF2B5EF4-FFF2-40B4-BE49-F238E27FC236}">
                <a16:creationId xmlns:a16="http://schemas.microsoft.com/office/drawing/2014/main" id="{DA501635-034F-68B2-E7ED-FC24C3D36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9BA743-A35E-D26B-5AE6-041DD48BA0C6}"/>
              </a:ext>
            </a:extLst>
          </p:cNvPr>
          <p:cNvSpPr>
            <a:spLocks noGrp="1"/>
          </p:cNvSpPr>
          <p:nvPr>
            <p:ph type="dt" sz="half" idx="10"/>
          </p:nvPr>
        </p:nvSpPr>
        <p:spPr/>
        <p:txBody>
          <a:bodyPr/>
          <a:lstStyle/>
          <a:p>
            <a:fld id="{F47E90A4-3585-42D3-ACD3-9831F12096D9}" type="datetimeFigureOut">
              <a:rPr lang="en-001" smtClean="0"/>
              <a:t>25/04/2025</a:t>
            </a:fld>
            <a:endParaRPr lang="en-001"/>
          </a:p>
        </p:txBody>
      </p:sp>
      <p:sp>
        <p:nvSpPr>
          <p:cNvPr id="6" name="Footer Placeholder 5">
            <a:extLst>
              <a:ext uri="{FF2B5EF4-FFF2-40B4-BE49-F238E27FC236}">
                <a16:creationId xmlns:a16="http://schemas.microsoft.com/office/drawing/2014/main" id="{4ECDA90E-3018-AA91-C3C8-09D37FD04EE6}"/>
              </a:ext>
            </a:extLst>
          </p:cNvPr>
          <p:cNvSpPr>
            <a:spLocks noGrp="1"/>
          </p:cNvSpPr>
          <p:nvPr>
            <p:ph type="ftr" sz="quarter" idx="11"/>
          </p:nvPr>
        </p:nvSpPr>
        <p:spPr/>
        <p:txBody>
          <a:bodyPr/>
          <a:lstStyle/>
          <a:p>
            <a:endParaRPr lang="en-001"/>
          </a:p>
        </p:txBody>
      </p:sp>
      <p:sp>
        <p:nvSpPr>
          <p:cNvPr id="7" name="Slide Number Placeholder 6">
            <a:extLst>
              <a:ext uri="{FF2B5EF4-FFF2-40B4-BE49-F238E27FC236}">
                <a16:creationId xmlns:a16="http://schemas.microsoft.com/office/drawing/2014/main" id="{1E32198B-C59F-D561-8EFB-513C459B9871}"/>
              </a:ext>
            </a:extLst>
          </p:cNvPr>
          <p:cNvSpPr>
            <a:spLocks noGrp="1"/>
          </p:cNvSpPr>
          <p:nvPr>
            <p:ph type="sldNum" sz="quarter" idx="12"/>
          </p:nvPr>
        </p:nvSpPr>
        <p:spPr/>
        <p:txBody>
          <a:bodyPr/>
          <a:lstStyle/>
          <a:p>
            <a:fld id="{36D4FEAE-0EE2-4928-888B-8DACA4BBF554}" type="slidenum">
              <a:rPr lang="en-001" smtClean="0"/>
              <a:t>‹#›</a:t>
            </a:fld>
            <a:endParaRPr lang="en-001"/>
          </a:p>
        </p:txBody>
      </p:sp>
    </p:spTree>
    <p:extLst>
      <p:ext uri="{BB962C8B-B14F-4D97-AF65-F5344CB8AC3E}">
        <p14:creationId xmlns:p14="http://schemas.microsoft.com/office/powerpoint/2010/main" val="261783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24B7-358B-09A1-F7BD-FB1C79DE76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001"/>
          </a:p>
        </p:txBody>
      </p:sp>
      <p:sp>
        <p:nvSpPr>
          <p:cNvPr id="3" name="Picture Placeholder 2">
            <a:extLst>
              <a:ext uri="{FF2B5EF4-FFF2-40B4-BE49-F238E27FC236}">
                <a16:creationId xmlns:a16="http://schemas.microsoft.com/office/drawing/2014/main" id="{81CE4E9C-A10B-C0AB-210B-BC63F3576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01"/>
          </a:p>
        </p:txBody>
      </p:sp>
      <p:sp>
        <p:nvSpPr>
          <p:cNvPr id="4" name="Text Placeholder 3">
            <a:extLst>
              <a:ext uri="{FF2B5EF4-FFF2-40B4-BE49-F238E27FC236}">
                <a16:creationId xmlns:a16="http://schemas.microsoft.com/office/drawing/2014/main" id="{2220721F-CA4A-1C61-96D9-7DCF64856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7CE63D-9E7E-D3A2-26A9-714C84AA49D5}"/>
              </a:ext>
            </a:extLst>
          </p:cNvPr>
          <p:cNvSpPr>
            <a:spLocks noGrp="1"/>
          </p:cNvSpPr>
          <p:nvPr>
            <p:ph type="dt" sz="half" idx="10"/>
          </p:nvPr>
        </p:nvSpPr>
        <p:spPr/>
        <p:txBody>
          <a:bodyPr/>
          <a:lstStyle/>
          <a:p>
            <a:fld id="{F47E90A4-3585-42D3-ACD3-9831F12096D9}" type="datetimeFigureOut">
              <a:rPr lang="en-001" smtClean="0"/>
              <a:t>25/04/2025</a:t>
            </a:fld>
            <a:endParaRPr lang="en-001"/>
          </a:p>
        </p:txBody>
      </p:sp>
      <p:sp>
        <p:nvSpPr>
          <p:cNvPr id="6" name="Footer Placeholder 5">
            <a:extLst>
              <a:ext uri="{FF2B5EF4-FFF2-40B4-BE49-F238E27FC236}">
                <a16:creationId xmlns:a16="http://schemas.microsoft.com/office/drawing/2014/main" id="{36C40165-5EE8-7E0A-4D07-58D96D92FF7B}"/>
              </a:ext>
            </a:extLst>
          </p:cNvPr>
          <p:cNvSpPr>
            <a:spLocks noGrp="1"/>
          </p:cNvSpPr>
          <p:nvPr>
            <p:ph type="ftr" sz="quarter" idx="11"/>
          </p:nvPr>
        </p:nvSpPr>
        <p:spPr/>
        <p:txBody>
          <a:bodyPr/>
          <a:lstStyle/>
          <a:p>
            <a:endParaRPr lang="en-001"/>
          </a:p>
        </p:txBody>
      </p:sp>
      <p:sp>
        <p:nvSpPr>
          <p:cNvPr id="7" name="Slide Number Placeholder 6">
            <a:extLst>
              <a:ext uri="{FF2B5EF4-FFF2-40B4-BE49-F238E27FC236}">
                <a16:creationId xmlns:a16="http://schemas.microsoft.com/office/drawing/2014/main" id="{1A133F93-3F25-CA2F-FF6C-2DC6FC362502}"/>
              </a:ext>
            </a:extLst>
          </p:cNvPr>
          <p:cNvSpPr>
            <a:spLocks noGrp="1"/>
          </p:cNvSpPr>
          <p:nvPr>
            <p:ph type="sldNum" sz="quarter" idx="12"/>
          </p:nvPr>
        </p:nvSpPr>
        <p:spPr/>
        <p:txBody>
          <a:bodyPr/>
          <a:lstStyle/>
          <a:p>
            <a:fld id="{36D4FEAE-0EE2-4928-888B-8DACA4BBF554}" type="slidenum">
              <a:rPr lang="en-001" smtClean="0"/>
              <a:t>‹#›</a:t>
            </a:fld>
            <a:endParaRPr lang="en-001"/>
          </a:p>
        </p:txBody>
      </p:sp>
    </p:spTree>
    <p:extLst>
      <p:ext uri="{BB962C8B-B14F-4D97-AF65-F5344CB8AC3E}">
        <p14:creationId xmlns:p14="http://schemas.microsoft.com/office/powerpoint/2010/main" val="358679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49B068-41CD-5635-7FB6-DB0A0F3127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001"/>
          </a:p>
        </p:txBody>
      </p:sp>
      <p:sp>
        <p:nvSpPr>
          <p:cNvPr id="3" name="Text Placeholder 2">
            <a:extLst>
              <a:ext uri="{FF2B5EF4-FFF2-40B4-BE49-F238E27FC236}">
                <a16:creationId xmlns:a16="http://schemas.microsoft.com/office/drawing/2014/main" id="{27E74B56-E35C-74A9-61B1-5C14E13DF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001"/>
          </a:p>
        </p:txBody>
      </p:sp>
      <p:sp>
        <p:nvSpPr>
          <p:cNvPr id="4" name="Date Placeholder 3">
            <a:extLst>
              <a:ext uri="{FF2B5EF4-FFF2-40B4-BE49-F238E27FC236}">
                <a16:creationId xmlns:a16="http://schemas.microsoft.com/office/drawing/2014/main" id="{1F563DF5-573C-7F8A-DBC9-49DAD6DB15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7E90A4-3585-42D3-ACD3-9831F12096D9}" type="datetimeFigureOut">
              <a:rPr lang="en-001" smtClean="0"/>
              <a:t>25/04/2025</a:t>
            </a:fld>
            <a:endParaRPr lang="en-001"/>
          </a:p>
        </p:txBody>
      </p:sp>
      <p:sp>
        <p:nvSpPr>
          <p:cNvPr id="5" name="Footer Placeholder 4">
            <a:extLst>
              <a:ext uri="{FF2B5EF4-FFF2-40B4-BE49-F238E27FC236}">
                <a16:creationId xmlns:a16="http://schemas.microsoft.com/office/drawing/2014/main" id="{E0E2E619-2561-31E5-4D2C-1357A0587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001"/>
          </a:p>
        </p:txBody>
      </p:sp>
      <p:sp>
        <p:nvSpPr>
          <p:cNvPr id="6" name="Slide Number Placeholder 5">
            <a:extLst>
              <a:ext uri="{FF2B5EF4-FFF2-40B4-BE49-F238E27FC236}">
                <a16:creationId xmlns:a16="http://schemas.microsoft.com/office/drawing/2014/main" id="{E703CC59-5A5E-A73F-6DCD-DCBA43A413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D4FEAE-0EE2-4928-888B-8DACA4BBF554}" type="slidenum">
              <a:rPr lang="en-001" smtClean="0"/>
              <a:t>‹#›</a:t>
            </a:fld>
            <a:endParaRPr lang="en-001"/>
          </a:p>
        </p:txBody>
      </p:sp>
    </p:spTree>
    <p:extLst>
      <p:ext uri="{BB962C8B-B14F-4D97-AF65-F5344CB8AC3E}">
        <p14:creationId xmlns:p14="http://schemas.microsoft.com/office/powerpoint/2010/main" val="4062319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001"/>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AA514A8-ED30-4A28-B425-148C1A625B6F}"/>
              </a:ext>
            </a:extLst>
          </p:cNvPr>
          <p:cNvGraphicFramePr>
            <a:graphicFrameLocks noGrp="1"/>
          </p:cNvGraphicFramePr>
          <p:nvPr/>
        </p:nvGraphicFramePr>
        <p:xfrm>
          <a:off x="504952" y="344762"/>
          <a:ext cx="11254232" cy="6336109"/>
        </p:xfrm>
        <a:graphic>
          <a:graphicData uri="http://schemas.openxmlformats.org/drawingml/2006/table">
            <a:tbl>
              <a:tblPr firstRow="1" bandRow="1">
                <a:tableStyleId>{93296810-A885-4BE3-A3E7-6D5BEEA58F35}</a:tableStyleId>
              </a:tblPr>
              <a:tblGrid>
                <a:gridCol w="2089392">
                  <a:extLst>
                    <a:ext uri="{9D8B030D-6E8A-4147-A177-3AD203B41FA5}">
                      <a16:colId xmlns:a16="http://schemas.microsoft.com/office/drawing/2014/main" val="2979310346"/>
                    </a:ext>
                  </a:extLst>
                </a:gridCol>
                <a:gridCol w="3537724">
                  <a:extLst>
                    <a:ext uri="{9D8B030D-6E8A-4147-A177-3AD203B41FA5}">
                      <a16:colId xmlns:a16="http://schemas.microsoft.com/office/drawing/2014/main" val="527563001"/>
                    </a:ext>
                  </a:extLst>
                </a:gridCol>
                <a:gridCol w="5627116">
                  <a:extLst>
                    <a:ext uri="{9D8B030D-6E8A-4147-A177-3AD203B41FA5}">
                      <a16:colId xmlns:a16="http://schemas.microsoft.com/office/drawing/2014/main" val="3371371949"/>
                    </a:ext>
                  </a:extLst>
                </a:gridCol>
              </a:tblGrid>
              <a:tr h="509829">
                <a:tc gridSpan="3">
                  <a:txBody>
                    <a:bodyPr/>
                    <a:lstStyle/>
                    <a:p>
                      <a:r>
                        <a:rPr lang="en-US"/>
                        <a:t>Year 3 – Spring Term History – Who were the Anglo Saxons?</a:t>
                      </a:r>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30017395"/>
                  </a:ext>
                </a:extLst>
              </a:tr>
              <a:tr h="35942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t>Vocabulary and Glossary</a:t>
                      </a:r>
                      <a:endParaRPr lang="en-GB" b="1"/>
                    </a:p>
                  </a:txBody>
                  <a:tcPr/>
                </a:tc>
                <a:tc hMerge="1">
                  <a:txBody>
                    <a:bodyPr/>
                    <a:lstStyle/>
                    <a:p>
                      <a:endParaRPr lang="en-GB"/>
                    </a:p>
                  </a:txBody>
                  <a:tcPr/>
                </a:tc>
                <a:tc rowSpan="6">
                  <a:txBody>
                    <a:bodyPr/>
                    <a:lstStyle/>
                    <a:p>
                      <a:r>
                        <a:rPr lang="en-US" b="1" u="sng"/>
                        <a:t>When and why did the Romans leave England?</a:t>
                      </a:r>
                    </a:p>
                    <a:p>
                      <a:endParaRPr lang="en-US"/>
                    </a:p>
                    <a:p>
                      <a:endParaRPr lang="en-GB"/>
                    </a:p>
                  </a:txBody>
                  <a:tcPr/>
                </a:tc>
                <a:extLst>
                  <a:ext uri="{0D108BD9-81ED-4DB2-BD59-A6C34878D82A}">
                    <a16:rowId xmlns:a16="http://schemas.microsoft.com/office/drawing/2014/main" val="3680134779"/>
                  </a:ext>
                </a:extLst>
              </a:tr>
              <a:tr h="327870">
                <a:tc>
                  <a:txBody>
                    <a:bodyPr/>
                    <a:lstStyle/>
                    <a:p>
                      <a:pPr algn="l"/>
                      <a:r>
                        <a:rPr lang="en-US" sz="1300"/>
                        <a:t>Christianity</a:t>
                      </a:r>
                      <a:endParaRPr lang="en-GB" sz="1300"/>
                    </a:p>
                  </a:txBody>
                  <a:tcPr/>
                </a:tc>
                <a:tc>
                  <a:txBody>
                    <a:bodyPr/>
                    <a:lstStyle/>
                    <a:p>
                      <a:pPr algn="l"/>
                      <a:r>
                        <a:rPr lang="en-US" sz="1300"/>
                        <a:t>A religion based on the teachings of Jesus Christ</a:t>
                      </a:r>
                      <a:endParaRPr lang="en-GB" sz="1300"/>
                    </a:p>
                  </a:txBody>
                  <a:tcPr/>
                </a:tc>
                <a:tc vMerge="1">
                  <a:txBody>
                    <a:bodyPr/>
                    <a:lstStyle/>
                    <a:p>
                      <a:endParaRPr lang="en-GB"/>
                    </a:p>
                  </a:txBody>
                  <a:tcPr/>
                </a:tc>
                <a:extLst>
                  <a:ext uri="{0D108BD9-81ED-4DB2-BD59-A6C34878D82A}">
                    <a16:rowId xmlns:a16="http://schemas.microsoft.com/office/drawing/2014/main" val="3634314740"/>
                  </a:ext>
                </a:extLst>
              </a:tr>
              <a:tr h="511971">
                <a:tc>
                  <a:txBody>
                    <a:bodyPr/>
                    <a:lstStyle/>
                    <a:p>
                      <a:pPr algn="l"/>
                      <a:r>
                        <a:rPr lang="en-US" sz="1300"/>
                        <a:t>Conquer</a:t>
                      </a:r>
                      <a:endParaRPr lang="en-GB" sz="1300"/>
                    </a:p>
                  </a:txBody>
                  <a:tcPr/>
                </a:tc>
                <a:tc>
                  <a:txBody>
                    <a:bodyPr/>
                    <a:lstStyle/>
                    <a:p>
                      <a:pPr algn="l"/>
                      <a:r>
                        <a:rPr lang="en-US" sz="1300"/>
                        <a:t>Overcome and take control of a place or group of people</a:t>
                      </a:r>
                      <a:endParaRPr lang="en-GB" sz="1300"/>
                    </a:p>
                  </a:txBody>
                  <a:tcPr/>
                </a:tc>
                <a:tc vMerge="1">
                  <a:txBody>
                    <a:bodyPr/>
                    <a:lstStyle/>
                    <a:p>
                      <a:endParaRPr lang="en-GB"/>
                    </a:p>
                  </a:txBody>
                  <a:tcPr/>
                </a:tc>
                <a:extLst>
                  <a:ext uri="{0D108BD9-81ED-4DB2-BD59-A6C34878D82A}">
                    <a16:rowId xmlns:a16="http://schemas.microsoft.com/office/drawing/2014/main" val="1564267799"/>
                  </a:ext>
                </a:extLst>
              </a:tr>
              <a:tr h="443041">
                <a:tc>
                  <a:txBody>
                    <a:bodyPr/>
                    <a:lstStyle/>
                    <a:p>
                      <a:pPr algn="l"/>
                      <a:r>
                        <a:rPr lang="en-US" sz="1300"/>
                        <a:t>Invasion</a:t>
                      </a:r>
                      <a:endParaRPr lang="en-GB" sz="1300"/>
                    </a:p>
                  </a:txBody>
                  <a:tcPr/>
                </a:tc>
                <a:tc>
                  <a:txBody>
                    <a:bodyPr/>
                    <a:lstStyle/>
                    <a:p>
                      <a:pPr algn="l"/>
                      <a:r>
                        <a:rPr lang="en-US" sz="1300"/>
                        <a:t>When a foreign army enters a country by force</a:t>
                      </a:r>
                      <a:endParaRPr lang="en-GB" sz="1300"/>
                    </a:p>
                  </a:txBody>
                  <a:tcPr/>
                </a:tc>
                <a:tc vMerge="1">
                  <a:txBody>
                    <a:bodyPr/>
                    <a:lstStyle/>
                    <a:p>
                      <a:endParaRPr lang="en-GB"/>
                    </a:p>
                  </a:txBody>
                  <a:tcPr/>
                </a:tc>
                <a:extLst>
                  <a:ext uri="{0D108BD9-81ED-4DB2-BD59-A6C34878D82A}">
                    <a16:rowId xmlns:a16="http://schemas.microsoft.com/office/drawing/2014/main" val="455914930"/>
                  </a:ext>
                </a:extLst>
              </a:tr>
              <a:tr h="443041">
                <a:tc>
                  <a:txBody>
                    <a:bodyPr/>
                    <a:lstStyle/>
                    <a:p>
                      <a:pPr algn="l"/>
                      <a:r>
                        <a:rPr lang="en-US" sz="1300"/>
                        <a:t>Monastery</a:t>
                      </a:r>
                      <a:endParaRPr lang="en-GB" sz="1300"/>
                    </a:p>
                  </a:txBody>
                  <a:tcPr/>
                </a:tc>
                <a:tc>
                  <a:txBody>
                    <a:bodyPr/>
                    <a:lstStyle/>
                    <a:p>
                      <a:pPr algn="l"/>
                      <a:r>
                        <a:rPr lang="en-US" sz="1300"/>
                        <a:t>A building where monks live, work, study and pray, separate from the outside world</a:t>
                      </a:r>
                      <a:endParaRPr lang="en-GB" sz="1300"/>
                    </a:p>
                  </a:txBody>
                  <a:tcPr/>
                </a:tc>
                <a:tc vMerge="1">
                  <a:txBody>
                    <a:bodyPr/>
                    <a:lstStyle/>
                    <a:p>
                      <a:endParaRPr lang="en-GB"/>
                    </a:p>
                  </a:txBody>
                  <a:tcPr/>
                </a:tc>
                <a:extLst>
                  <a:ext uri="{0D108BD9-81ED-4DB2-BD59-A6C34878D82A}">
                    <a16:rowId xmlns:a16="http://schemas.microsoft.com/office/drawing/2014/main" val="101952403"/>
                  </a:ext>
                </a:extLst>
              </a:tr>
              <a:tr h="443041">
                <a:tc>
                  <a:txBody>
                    <a:bodyPr/>
                    <a:lstStyle/>
                    <a:p>
                      <a:pPr marR="0" indent="0" algn="l" rtl="0">
                        <a:lnSpc>
                          <a:spcPct val="119000"/>
                        </a:lnSpc>
                        <a:spcBef>
                          <a:spcPts val="0"/>
                        </a:spcBef>
                        <a:spcAft>
                          <a:spcPts val="600"/>
                        </a:spcAft>
                      </a:pPr>
                      <a:r>
                        <a:rPr lang="en-US" sz="1300" kern="1400">
                          <a:ln>
                            <a:noFill/>
                          </a:ln>
                          <a:solidFill>
                            <a:srgbClr val="000000"/>
                          </a:solidFill>
                          <a:effectLst/>
                          <a:latin typeface="Calibri" panose="020F0502020204030204" pitchFamily="34" charset="0"/>
                        </a:rPr>
                        <a:t>Monk</a:t>
                      </a:r>
                    </a:p>
                  </a:txBody>
                  <a:tcPr marL="92075" marR="100965" marT="75565" marB="0"/>
                </a:tc>
                <a:tc>
                  <a:txBody>
                    <a:bodyPr/>
                    <a:lstStyle/>
                    <a:p>
                      <a:pPr marL="635" marR="0" indent="0" algn="l" rtl="0">
                        <a:lnSpc>
                          <a:spcPct val="107000"/>
                        </a:lnSpc>
                        <a:spcBef>
                          <a:spcPts val="0"/>
                        </a:spcBef>
                        <a:spcAft>
                          <a:spcPts val="600"/>
                        </a:spcAft>
                      </a:pPr>
                      <a:r>
                        <a:rPr lang="en-US" sz="1300" kern="1400">
                          <a:ln>
                            <a:noFill/>
                          </a:ln>
                          <a:solidFill>
                            <a:srgbClr val="000000"/>
                          </a:solidFill>
                          <a:effectLst/>
                          <a:latin typeface="Calibri" panose="020F0502020204030204" pitchFamily="34" charset="0"/>
                        </a:rPr>
                        <a:t>A member of a male religious community who lives in a monastery</a:t>
                      </a:r>
                    </a:p>
                  </a:txBody>
                  <a:tcPr marL="92075" marR="100965" marT="75565" marB="0"/>
                </a:tc>
                <a:tc vMerge="1">
                  <a:txBody>
                    <a:bodyPr/>
                    <a:lstStyle/>
                    <a:p>
                      <a:endParaRPr lang="en-GB"/>
                    </a:p>
                  </a:txBody>
                  <a:tcPr/>
                </a:tc>
                <a:extLst>
                  <a:ext uri="{0D108BD9-81ED-4DB2-BD59-A6C34878D82A}">
                    <a16:rowId xmlns:a16="http://schemas.microsoft.com/office/drawing/2014/main" val="3228854847"/>
                  </a:ext>
                </a:extLst>
              </a:tr>
              <a:tr h="545763">
                <a:tc>
                  <a:txBody>
                    <a:bodyPr/>
                    <a:lstStyle/>
                    <a:p>
                      <a:pPr marR="0" indent="0" algn="l" rtl="0">
                        <a:lnSpc>
                          <a:spcPct val="119000"/>
                        </a:lnSpc>
                        <a:spcBef>
                          <a:spcPts val="0"/>
                        </a:spcBef>
                        <a:spcAft>
                          <a:spcPts val="600"/>
                        </a:spcAft>
                      </a:pPr>
                      <a:r>
                        <a:rPr lang="en-US" sz="1300" kern="1400">
                          <a:ln>
                            <a:noFill/>
                          </a:ln>
                          <a:solidFill>
                            <a:srgbClr val="000000"/>
                          </a:solidFill>
                          <a:effectLst/>
                          <a:latin typeface="Calibri" panose="020F0502020204030204" pitchFamily="34" charset="0"/>
                        </a:rPr>
                        <a:t>Pagan</a:t>
                      </a:r>
                    </a:p>
                  </a:txBody>
                  <a:tcPr marL="92075" marR="100965" marT="75565" marB="0"/>
                </a:tc>
                <a:tc>
                  <a:txBody>
                    <a:bodyPr/>
                    <a:lstStyle/>
                    <a:p>
                      <a:pPr marL="635" marR="0" indent="0" algn="l" rtl="0">
                        <a:lnSpc>
                          <a:spcPct val="107000"/>
                        </a:lnSpc>
                        <a:spcBef>
                          <a:spcPts val="0"/>
                        </a:spcBef>
                        <a:spcAft>
                          <a:spcPts val="600"/>
                        </a:spcAft>
                      </a:pPr>
                      <a:r>
                        <a:rPr lang="en-US" sz="1300" kern="1400">
                          <a:ln>
                            <a:noFill/>
                          </a:ln>
                          <a:solidFill>
                            <a:srgbClr val="000000"/>
                          </a:solidFill>
                          <a:effectLst/>
                          <a:latin typeface="Calibri" panose="020F0502020204030204" pitchFamily="34" charset="0"/>
                        </a:rPr>
                        <a:t>A person who believes in many gods or does not follow one of the world’s major religions</a:t>
                      </a:r>
                    </a:p>
                  </a:txBody>
                  <a:tcPr marL="92075" marR="100965" marT="75565" marB="0"/>
                </a:tc>
                <a:tc rowSpan="6">
                  <a:txBody>
                    <a:bodyPr/>
                    <a:lstStyle/>
                    <a:p>
                      <a:r>
                        <a:rPr lang="en-US" b="1" u="sng"/>
                        <a:t>Why did the Anglo Saxons invade England and where did they settle?</a:t>
                      </a:r>
                    </a:p>
                    <a:p>
                      <a:endParaRPr lang="en-US" b="1" u="sng"/>
                    </a:p>
                    <a:p>
                      <a:endParaRPr lang="en-GB" b="1" u="sng"/>
                    </a:p>
                  </a:txBody>
                  <a:tcPr/>
                </a:tc>
                <a:extLst>
                  <a:ext uri="{0D108BD9-81ED-4DB2-BD59-A6C34878D82A}">
                    <a16:rowId xmlns:a16="http://schemas.microsoft.com/office/drawing/2014/main" val="3575018479"/>
                  </a:ext>
                </a:extLst>
              </a:tr>
              <a:tr h="470584">
                <a:tc>
                  <a:txBody>
                    <a:bodyPr/>
                    <a:lstStyle/>
                    <a:p>
                      <a:pPr algn="l"/>
                      <a:r>
                        <a:rPr lang="en-US" sz="1300"/>
                        <a:t>Reeve</a:t>
                      </a:r>
                      <a:endParaRPr lang="en-GB" sz="1300"/>
                    </a:p>
                  </a:txBody>
                  <a:tcPr marL="92075" marR="100965" marT="75565" marB="0"/>
                </a:tc>
                <a:tc>
                  <a:txBody>
                    <a:bodyPr/>
                    <a:lstStyle/>
                    <a:p>
                      <a:pPr algn="l"/>
                      <a:r>
                        <a:rPr lang="en-US" sz="1300"/>
                        <a:t>A local official in Anglo-Saxon England</a:t>
                      </a:r>
                      <a:endParaRPr lang="en-GB" sz="1300"/>
                    </a:p>
                  </a:txBody>
                  <a:tcPr marL="92075" marR="100965" marT="75565" marB="0"/>
                </a:tc>
                <a:tc vMerge="1">
                  <a:txBody>
                    <a:bodyPr/>
                    <a:lstStyle/>
                    <a:p>
                      <a:endParaRPr lang="en-GB"/>
                    </a:p>
                  </a:txBody>
                  <a:tcPr/>
                </a:tc>
                <a:extLst>
                  <a:ext uri="{0D108BD9-81ED-4DB2-BD59-A6C34878D82A}">
                    <a16:rowId xmlns:a16="http://schemas.microsoft.com/office/drawing/2014/main" val="530040670"/>
                  </a:ext>
                </a:extLst>
              </a:tr>
              <a:tr h="470584">
                <a:tc>
                  <a:txBody>
                    <a:bodyPr/>
                    <a:lstStyle/>
                    <a:p>
                      <a:pPr algn="l"/>
                      <a:r>
                        <a:rPr lang="en-US" sz="1300"/>
                        <a:t>Wattle and daub</a:t>
                      </a:r>
                      <a:endParaRPr lang="en-GB" sz="1300"/>
                    </a:p>
                  </a:txBody>
                  <a:tcPr marL="92075" marR="100965" marT="75565" marB="0"/>
                </a:tc>
                <a:tc>
                  <a:txBody>
                    <a:bodyPr/>
                    <a:lstStyle/>
                    <a:p>
                      <a:pPr algn="l"/>
                      <a:r>
                        <a:rPr lang="en-US" sz="1300"/>
                        <a:t>A traditional building material made from woven twigs or sticks and mud.</a:t>
                      </a:r>
                      <a:endParaRPr lang="en-GB" sz="1300"/>
                    </a:p>
                  </a:txBody>
                  <a:tcPr marL="92075" marR="100965" marT="75565" marB="0"/>
                </a:tc>
                <a:tc vMerge="1">
                  <a:txBody>
                    <a:bodyPr/>
                    <a:lstStyle/>
                    <a:p>
                      <a:endParaRPr lang="en-GB"/>
                    </a:p>
                  </a:txBody>
                  <a:tcPr/>
                </a:tc>
                <a:extLst>
                  <a:ext uri="{0D108BD9-81ED-4DB2-BD59-A6C34878D82A}">
                    <a16:rowId xmlns:a16="http://schemas.microsoft.com/office/drawing/2014/main" val="449732487"/>
                  </a:ext>
                </a:extLst>
              </a:tr>
              <a:tr h="490261">
                <a:tc>
                  <a:txBody>
                    <a:bodyPr/>
                    <a:lstStyle/>
                    <a:p>
                      <a:pPr marR="0" indent="0" algn="l" rtl="0">
                        <a:lnSpc>
                          <a:spcPct val="119000"/>
                        </a:lnSpc>
                        <a:spcBef>
                          <a:spcPts val="0"/>
                        </a:spcBef>
                        <a:spcAft>
                          <a:spcPts val="600"/>
                        </a:spcAft>
                      </a:pPr>
                      <a:r>
                        <a:rPr lang="en-US" sz="1300" kern="1400">
                          <a:ln>
                            <a:noFill/>
                          </a:ln>
                          <a:solidFill>
                            <a:srgbClr val="000000"/>
                          </a:solidFill>
                          <a:effectLst/>
                          <a:latin typeface="Calibri" panose="020F0502020204030204" pitchFamily="34" charset="0"/>
                        </a:rPr>
                        <a:t>Kingdom</a:t>
                      </a:r>
                    </a:p>
                  </a:txBody>
                  <a:tcPr marL="92075" marR="100965" marT="75565" marB="0"/>
                </a:tc>
                <a:tc>
                  <a:txBody>
                    <a:bodyPr/>
                    <a:lstStyle/>
                    <a:p>
                      <a:pPr marL="635" marR="0" indent="0" algn="l" rtl="0">
                        <a:lnSpc>
                          <a:spcPct val="107000"/>
                        </a:lnSpc>
                        <a:spcBef>
                          <a:spcPts val="0"/>
                        </a:spcBef>
                        <a:spcAft>
                          <a:spcPts val="600"/>
                        </a:spcAft>
                      </a:pPr>
                      <a:r>
                        <a:rPr lang="en-US" sz="1300" kern="1400">
                          <a:ln>
                            <a:noFill/>
                          </a:ln>
                          <a:solidFill>
                            <a:srgbClr val="000000"/>
                          </a:solidFill>
                          <a:effectLst/>
                          <a:latin typeface="Calibri" panose="020F0502020204030204" pitchFamily="34" charset="0"/>
                        </a:rPr>
                        <a:t>An area ruled by a king</a:t>
                      </a:r>
                    </a:p>
                  </a:txBody>
                  <a:tcPr marL="92075" marR="100965" marT="75565" marB="0"/>
                </a:tc>
                <a:tc vMerge="1">
                  <a:txBody>
                    <a:bodyPr/>
                    <a:lstStyle/>
                    <a:p>
                      <a:endParaRPr lang="en-GB"/>
                    </a:p>
                  </a:txBody>
                  <a:tcPr/>
                </a:tc>
                <a:extLst>
                  <a:ext uri="{0D108BD9-81ED-4DB2-BD59-A6C34878D82A}">
                    <a16:rowId xmlns:a16="http://schemas.microsoft.com/office/drawing/2014/main" val="3318623849"/>
                  </a:ext>
                </a:extLst>
              </a:tr>
              <a:tr h="480339">
                <a:tc>
                  <a:txBody>
                    <a:bodyPr/>
                    <a:lstStyle/>
                    <a:p>
                      <a:pPr marR="0" indent="0" algn="l" rtl="0">
                        <a:lnSpc>
                          <a:spcPct val="119000"/>
                        </a:lnSpc>
                        <a:spcBef>
                          <a:spcPts val="0"/>
                        </a:spcBef>
                        <a:spcAft>
                          <a:spcPts val="600"/>
                        </a:spcAft>
                      </a:pPr>
                      <a:r>
                        <a:rPr lang="en-US" sz="1300" kern="1400">
                          <a:ln>
                            <a:noFill/>
                          </a:ln>
                          <a:solidFill>
                            <a:srgbClr val="000000"/>
                          </a:solidFill>
                          <a:effectLst/>
                          <a:latin typeface="Calibri" panose="020F0502020204030204" pitchFamily="34" charset="0"/>
                        </a:rPr>
                        <a:t>Pict</a:t>
                      </a:r>
                    </a:p>
                  </a:txBody>
                  <a:tcPr marL="92075" marR="100965" marT="75565" marB="0"/>
                </a:tc>
                <a:tc>
                  <a:txBody>
                    <a:bodyPr/>
                    <a:lstStyle/>
                    <a:p>
                      <a:pPr marL="635" marR="0" indent="0" algn="l" rtl="0">
                        <a:lnSpc>
                          <a:spcPct val="107000"/>
                        </a:lnSpc>
                        <a:spcBef>
                          <a:spcPts val="0"/>
                        </a:spcBef>
                        <a:spcAft>
                          <a:spcPts val="600"/>
                        </a:spcAft>
                      </a:pPr>
                      <a:r>
                        <a:rPr lang="en-US" sz="1300" kern="1400">
                          <a:ln>
                            <a:noFill/>
                          </a:ln>
                          <a:solidFill>
                            <a:srgbClr val="000000"/>
                          </a:solidFill>
                          <a:effectLst/>
                          <a:latin typeface="Calibri" panose="020F0502020204030204" pitchFamily="34" charset="0"/>
                        </a:rPr>
                        <a:t>A person living in northern Scotland during the Roman occupation of Britain</a:t>
                      </a:r>
                    </a:p>
                  </a:txBody>
                  <a:tcPr marL="92075" marR="100965" marT="75565" marB="0"/>
                </a:tc>
                <a:tc vMerge="1">
                  <a:txBody>
                    <a:bodyPr/>
                    <a:lstStyle/>
                    <a:p>
                      <a:endParaRPr lang="en-GB" b="1" u="sng"/>
                    </a:p>
                  </a:txBody>
                  <a:tcPr/>
                </a:tc>
                <a:extLst>
                  <a:ext uri="{0D108BD9-81ED-4DB2-BD59-A6C34878D82A}">
                    <a16:rowId xmlns:a16="http://schemas.microsoft.com/office/drawing/2014/main" val="1987065919"/>
                  </a:ext>
                </a:extLst>
              </a:tr>
              <a:tr h="571549">
                <a:tc>
                  <a:txBody>
                    <a:bodyPr/>
                    <a:lstStyle/>
                    <a:p>
                      <a:pPr marR="0" indent="0" algn="l" rtl="0">
                        <a:lnSpc>
                          <a:spcPct val="119000"/>
                        </a:lnSpc>
                        <a:spcBef>
                          <a:spcPts val="0"/>
                        </a:spcBef>
                        <a:spcAft>
                          <a:spcPts val="600"/>
                        </a:spcAft>
                      </a:pPr>
                      <a:r>
                        <a:rPr lang="en-US" sz="1300" kern="1400">
                          <a:ln>
                            <a:noFill/>
                          </a:ln>
                          <a:solidFill>
                            <a:srgbClr val="000000"/>
                          </a:solidFill>
                          <a:effectLst/>
                          <a:latin typeface="Calibri" panose="020F0502020204030204" pitchFamily="34" charset="0"/>
                        </a:rPr>
                        <a:t>Celt</a:t>
                      </a:r>
                    </a:p>
                  </a:txBody>
                  <a:tcPr marL="92075" marR="100965" marT="75565" marB="0"/>
                </a:tc>
                <a:tc>
                  <a:txBody>
                    <a:bodyPr/>
                    <a:lstStyle/>
                    <a:p>
                      <a:r>
                        <a:rPr lang="en-US" sz="1300"/>
                        <a:t>A person of European origin who lived in Britain before the Roman invasion</a:t>
                      </a:r>
                      <a:endParaRPr lang="en-GB" sz="1300"/>
                    </a:p>
                  </a:txBody>
                  <a:tcPr marL="92075" marR="100965" marT="75565" marB="0"/>
                </a:tc>
                <a:tc vMerge="1">
                  <a:txBody>
                    <a:bodyPr/>
                    <a:lstStyle/>
                    <a:p>
                      <a:endParaRPr lang="en-GB"/>
                    </a:p>
                  </a:txBody>
                  <a:tcPr/>
                </a:tc>
                <a:extLst>
                  <a:ext uri="{0D108BD9-81ED-4DB2-BD59-A6C34878D82A}">
                    <a16:rowId xmlns:a16="http://schemas.microsoft.com/office/drawing/2014/main" val="2397218998"/>
                  </a:ext>
                </a:extLst>
              </a:tr>
            </a:tbl>
          </a:graphicData>
        </a:graphic>
      </p:graphicFrame>
      <p:sp>
        <p:nvSpPr>
          <p:cNvPr id="19" name="TextBox 18">
            <a:extLst>
              <a:ext uri="{FF2B5EF4-FFF2-40B4-BE49-F238E27FC236}">
                <a16:creationId xmlns:a16="http://schemas.microsoft.com/office/drawing/2014/main" id="{B9216FD5-F218-4719-8348-A148F8A14669}"/>
              </a:ext>
            </a:extLst>
          </p:cNvPr>
          <p:cNvSpPr txBox="1"/>
          <p:nvPr/>
        </p:nvSpPr>
        <p:spPr>
          <a:xfrm>
            <a:off x="8950567" y="5173629"/>
            <a:ext cx="2751883" cy="261610"/>
          </a:xfrm>
          <a:prstGeom prst="rect">
            <a:avLst/>
          </a:prstGeom>
          <a:noFill/>
        </p:spPr>
        <p:txBody>
          <a:bodyPr wrap="square" rtlCol="0">
            <a:spAutoFit/>
          </a:bodyPr>
          <a:lstStyle/>
          <a:p>
            <a:r>
              <a:rPr lang="en-US" sz="1100"/>
              <a:t>. </a:t>
            </a:r>
            <a:endParaRPr lang="en-GB" sz="1100"/>
          </a:p>
        </p:txBody>
      </p:sp>
      <p:sp>
        <p:nvSpPr>
          <p:cNvPr id="2" name="TextBox 1">
            <a:extLst>
              <a:ext uri="{FF2B5EF4-FFF2-40B4-BE49-F238E27FC236}">
                <a16:creationId xmlns:a16="http://schemas.microsoft.com/office/drawing/2014/main" id="{48759E93-564C-316B-A3FC-AEEC2E6CE802}"/>
              </a:ext>
            </a:extLst>
          </p:cNvPr>
          <p:cNvSpPr txBox="1"/>
          <p:nvPr/>
        </p:nvSpPr>
        <p:spPr>
          <a:xfrm>
            <a:off x="6261652" y="1452888"/>
            <a:ext cx="2883533" cy="1569660"/>
          </a:xfrm>
          <a:prstGeom prst="rect">
            <a:avLst/>
          </a:prstGeom>
          <a:noFill/>
        </p:spPr>
        <p:txBody>
          <a:bodyPr wrap="square" rtlCol="0">
            <a:spAutoFit/>
          </a:bodyPr>
          <a:lstStyle/>
          <a:p>
            <a:pPr algn="just"/>
            <a:r>
              <a:rPr lang="en-GB" sz="1200" i="0">
                <a:effectLst/>
                <a:latin typeface="Calibri" panose="020F0502020204030204" pitchFamily="34" charset="0"/>
                <a:ea typeface="Calibri" panose="020F0502020204030204" pitchFamily="34" charset="0"/>
                <a:cs typeface="Calibri" panose="020F0502020204030204" pitchFamily="34" charset="0"/>
              </a:rPr>
              <a:t>The Romans left </a:t>
            </a:r>
            <a:r>
              <a:rPr lang="en-GB" sz="1200">
                <a:latin typeface="Calibri" panose="020F0502020204030204" pitchFamily="34" charset="0"/>
                <a:ea typeface="Calibri" panose="020F0502020204030204" pitchFamily="34" charset="0"/>
                <a:cs typeface="Calibri" panose="020F0502020204030204" pitchFamily="34" charset="0"/>
              </a:rPr>
              <a:t>England</a:t>
            </a:r>
            <a:r>
              <a:rPr lang="en-GB" sz="1200" i="0">
                <a:effectLst/>
                <a:latin typeface="Calibri" panose="020F0502020204030204" pitchFamily="34" charset="0"/>
                <a:ea typeface="Calibri" panose="020F0502020204030204" pitchFamily="34" charset="0"/>
                <a:cs typeface="Calibri" panose="020F0502020204030204" pitchFamily="34" charset="0"/>
              </a:rPr>
              <a:t> in AD410 because Rome was under attack and the empire was falling apart. They left behind new towns, roads, plants, animals, religion, language and more. Many towns fell into disrepair and the country became vulnerable to attack from the Picts and Scots in the north. </a:t>
            </a:r>
            <a:endParaRPr lang="en-GB" sz="120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3C6FBC0-11D8-4540-BF66-4DA98568B7A4}"/>
              </a:ext>
            </a:extLst>
          </p:cNvPr>
          <p:cNvSpPr txBox="1"/>
          <p:nvPr/>
        </p:nvSpPr>
        <p:spPr>
          <a:xfrm>
            <a:off x="6261652" y="4130674"/>
            <a:ext cx="3120473" cy="2292935"/>
          </a:xfrm>
          <a:prstGeom prst="rect">
            <a:avLst/>
          </a:prstGeom>
          <a:noFill/>
        </p:spPr>
        <p:txBody>
          <a:bodyPr wrap="square" rtlCol="0">
            <a:spAutoFit/>
          </a:bodyPr>
          <a:lstStyle/>
          <a:p>
            <a:pPr algn="just"/>
            <a:r>
              <a:rPr lang="en-US" sz="1100">
                <a:latin typeface="Calibri" panose="020F0502020204030204" pitchFamily="34" charset="0"/>
                <a:ea typeface="Calibri" panose="020F0502020204030204" pitchFamily="34" charset="0"/>
                <a:cs typeface="Calibri" panose="020F0502020204030204" pitchFamily="34" charset="0"/>
              </a:rPr>
              <a:t>T</a:t>
            </a:r>
            <a:r>
              <a:rPr lang="en-GB" sz="1100">
                <a:latin typeface="Calibri" panose="020F0502020204030204" pitchFamily="34" charset="0"/>
                <a:ea typeface="Calibri" panose="020F0502020204030204" pitchFamily="34" charset="0"/>
                <a:cs typeface="Calibri" panose="020F0502020204030204" pitchFamily="34" charset="0"/>
              </a:rPr>
              <a:t>he Picts and Scots tried to invade after AD 410 because Britain was undefended. In AD 449, an English leader, </a:t>
            </a:r>
            <a:r>
              <a:rPr lang="en-GB" sz="1100" err="1">
                <a:latin typeface="Calibri" panose="020F0502020204030204" pitchFamily="34" charset="0"/>
                <a:ea typeface="Calibri" panose="020F0502020204030204" pitchFamily="34" charset="0"/>
                <a:cs typeface="Calibri" panose="020F0502020204030204" pitchFamily="34" charset="0"/>
              </a:rPr>
              <a:t>Vortigern</a:t>
            </a:r>
            <a:r>
              <a:rPr lang="en-GB" sz="1100">
                <a:latin typeface="Calibri" panose="020F0502020204030204" pitchFamily="34" charset="0"/>
                <a:ea typeface="Calibri" panose="020F0502020204030204" pitchFamily="34" charset="0"/>
                <a:cs typeface="Calibri" panose="020F0502020204030204" pitchFamily="34" charset="0"/>
              </a:rPr>
              <a:t>,  asked the Jutes to come to England to help. However, the Jutes realised that the land was good for farming so along with the Angles and the Saxons, they invaded England. </a:t>
            </a:r>
          </a:p>
          <a:p>
            <a:pPr algn="just"/>
            <a:r>
              <a:rPr lang="en-US" sz="1100">
                <a:latin typeface="Calibri" panose="020F0502020204030204" pitchFamily="34" charset="0"/>
                <a:ea typeface="Calibri" panose="020F0502020204030204" pitchFamily="34" charset="0"/>
                <a:cs typeface="Calibri" panose="020F0502020204030204" pitchFamily="34" charset="0"/>
              </a:rPr>
              <a:t>T</a:t>
            </a:r>
            <a:r>
              <a:rPr lang="en-GB" sz="1100">
                <a:latin typeface="Calibri" panose="020F0502020204030204" pitchFamily="34" charset="0"/>
                <a:ea typeface="Calibri" panose="020F0502020204030204" pitchFamily="34" charset="0"/>
                <a:cs typeface="Calibri" panose="020F0502020204030204" pitchFamily="34" charset="0"/>
              </a:rPr>
              <a:t>hey invaded the east and south coasts and pushed the Celts back west. They split England into 7 kingdoms. The rulers of the kingdoms fought each other for land and power. By AD 800, there were 5 main kingdoms – East Anglia, Kent, Mercia, Northumbria and Wessex. The Celts lived in Wales, Cornwall, Scotland and Ireland.</a:t>
            </a:r>
          </a:p>
        </p:txBody>
      </p:sp>
      <p:pic>
        <p:nvPicPr>
          <p:cNvPr id="3" name="Picture 2">
            <a:extLst>
              <a:ext uri="{FF2B5EF4-FFF2-40B4-BE49-F238E27FC236}">
                <a16:creationId xmlns:a16="http://schemas.microsoft.com/office/drawing/2014/main" id="{3FB88327-DD7D-4DAB-A384-DBA8B2A8D0C4}"/>
              </a:ext>
            </a:extLst>
          </p:cNvPr>
          <p:cNvPicPr>
            <a:picLocks noChangeAspect="1"/>
          </p:cNvPicPr>
          <p:nvPr/>
        </p:nvPicPr>
        <p:blipFill>
          <a:blip r:embed="rId2"/>
          <a:stretch>
            <a:fillRect/>
          </a:stretch>
        </p:blipFill>
        <p:spPr>
          <a:xfrm>
            <a:off x="9658350" y="3951255"/>
            <a:ext cx="1734408" cy="2430453"/>
          </a:xfrm>
          <a:prstGeom prst="rect">
            <a:avLst/>
          </a:prstGeom>
        </p:spPr>
      </p:pic>
      <p:pic>
        <p:nvPicPr>
          <p:cNvPr id="7" name="Picture 6">
            <a:extLst>
              <a:ext uri="{FF2B5EF4-FFF2-40B4-BE49-F238E27FC236}">
                <a16:creationId xmlns:a16="http://schemas.microsoft.com/office/drawing/2014/main" id="{FAE38D97-71A7-4A7C-80E8-5BFF4020562B}"/>
              </a:ext>
            </a:extLst>
          </p:cNvPr>
          <p:cNvPicPr>
            <a:picLocks noChangeAspect="1"/>
          </p:cNvPicPr>
          <p:nvPr/>
        </p:nvPicPr>
        <p:blipFill>
          <a:blip r:embed="rId3"/>
          <a:stretch>
            <a:fillRect/>
          </a:stretch>
        </p:blipFill>
        <p:spPr>
          <a:xfrm>
            <a:off x="9521469" y="1265374"/>
            <a:ext cx="1861431" cy="1944687"/>
          </a:xfrm>
          <a:prstGeom prst="rect">
            <a:avLst/>
          </a:prstGeom>
        </p:spPr>
      </p:pic>
    </p:spTree>
    <p:extLst>
      <p:ext uri="{BB962C8B-B14F-4D97-AF65-F5344CB8AC3E}">
        <p14:creationId xmlns:p14="http://schemas.microsoft.com/office/powerpoint/2010/main" val="123614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1E0C86-C9DC-4080-8AC8-B3575658FADD}"/>
              </a:ext>
            </a:extLst>
          </p:cNvPr>
          <p:cNvGraphicFramePr>
            <a:graphicFrameLocks noGrp="1"/>
          </p:cNvGraphicFramePr>
          <p:nvPr/>
        </p:nvGraphicFramePr>
        <p:xfrm>
          <a:off x="536448" y="317330"/>
          <a:ext cx="11204448" cy="6182623"/>
        </p:xfrm>
        <a:graphic>
          <a:graphicData uri="http://schemas.openxmlformats.org/drawingml/2006/table">
            <a:tbl>
              <a:tblPr firstRow="1" bandRow="1">
                <a:tableStyleId>{93296810-A885-4BE3-A3E7-6D5BEEA58F35}</a:tableStyleId>
              </a:tblPr>
              <a:tblGrid>
                <a:gridCol w="5602224">
                  <a:extLst>
                    <a:ext uri="{9D8B030D-6E8A-4147-A177-3AD203B41FA5}">
                      <a16:colId xmlns:a16="http://schemas.microsoft.com/office/drawing/2014/main" val="4087151725"/>
                    </a:ext>
                  </a:extLst>
                </a:gridCol>
                <a:gridCol w="5602224">
                  <a:extLst>
                    <a:ext uri="{9D8B030D-6E8A-4147-A177-3AD203B41FA5}">
                      <a16:colId xmlns:a16="http://schemas.microsoft.com/office/drawing/2014/main" val="3883769726"/>
                    </a:ext>
                  </a:extLst>
                </a:gridCol>
              </a:tblGrid>
              <a:tr h="521715">
                <a:tc gridSpan="2">
                  <a:txBody>
                    <a:bodyPr/>
                    <a:lstStyle/>
                    <a:p>
                      <a:r>
                        <a:rPr lang="en-US"/>
                        <a:t>Who were the Anglo Saxons?</a:t>
                      </a:r>
                      <a:endParaRPr lang="en-GB"/>
                    </a:p>
                  </a:txBody>
                  <a:tcPr/>
                </a:tc>
                <a:tc hMerge="1">
                  <a:txBody>
                    <a:bodyPr/>
                    <a:lstStyle/>
                    <a:p>
                      <a:endParaRPr lang="en-GB"/>
                    </a:p>
                  </a:txBody>
                  <a:tcPr/>
                </a:tc>
                <a:extLst>
                  <a:ext uri="{0D108BD9-81ED-4DB2-BD59-A6C34878D82A}">
                    <a16:rowId xmlns:a16="http://schemas.microsoft.com/office/drawing/2014/main" val="2056774132"/>
                  </a:ext>
                </a:extLst>
              </a:tr>
              <a:tr h="2830454">
                <a:tc>
                  <a:txBody>
                    <a:bodyPr/>
                    <a:lstStyle/>
                    <a:p>
                      <a:r>
                        <a:rPr lang="en-US" b="1" u="sng"/>
                        <a:t>What was everyday life like in Anglo Saxon times?</a:t>
                      </a:r>
                      <a:endParaRPr lang="en-US"/>
                    </a:p>
                    <a:p>
                      <a:endParaRPr lang="en-GB"/>
                    </a:p>
                  </a:txBody>
                  <a:tcPr/>
                </a:tc>
                <a:tc>
                  <a:txBody>
                    <a:bodyPr/>
                    <a:lstStyle/>
                    <a:p>
                      <a:r>
                        <a:rPr lang="en-US" b="1" u="sng"/>
                        <a:t>How do we know about the Anglo Saxons?</a:t>
                      </a:r>
                    </a:p>
                    <a:p>
                      <a:endParaRPr lang="en-GB" b="1" u="sng"/>
                    </a:p>
                  </a:txBody>
                  <a:tcPr/>
                </a:tc>
                <a:extLst>
                  <a:ext uri="{0D108BD9-81ED-4DB2-BD59-A6C34878D82A}">
                    <a16:rowId xmlns:a16="http://schemas.microsoft.com/office/drawing/2014/main" val="1382261145"/>
                  </a:ext>
                </a:extLst>
              </a:tr>
              <a:tr h="2830454">
                <a:tc>
                  <a:txBody>
                    <a:bodyPr/>
                    <a:lstStyle/>
                    <a:p>
                      <a:r>
                        <a:rPr lang="en-US" b="1" u="sng"/>
                        <a:t>What did the Anglo Saxons believe in?</a:t>
                      </a:r>
                      <a:endParaRPr lang="en-GB" b="1" u="none"/>
                    </a:p>
                  </a:txBody>
                  <a:tcPr/>
                </a:tc>
                <a:tc>
                  <a:txBody>
                    <a:bodyPr/>
                    <a:lstStyle/>
                    <a:p>
                      <a:r>
                        <a:rPr lang="en-US" b="1" u="sng"/>
                        <a:t>What impact have the Anglo Saxons had on life today?</a:t>
                      </a:r>
                    </a:p>
                    <a:p>
                      <a:endParaRPr lang="en-US" b="1" u="sng"/>
                    </a:p>
                  </a:txBody>
                  <a:tcPr/>
                </a:tc>
                <a:extLst>
                  <a:ext uri="{0D108BD9-81ED-4DB2-BD59-A6C34878D82A}">
                    <a16:rowId xmlns:a16="http://schemas.microsoft.com/office/drawing/2014/main" val="692409688"/>
                  </a:ext>
                </a:extLst>
              </a:tr>
            </a:tbl>
          </a:graphicData>
        </a:graphic>
      </p:graphicFrame>
      <p:sp>
        <p:nvSpPr>
          <p:cNvPr id="3" name="TextBox 2">
            <a:extLst>
              <a:ext uri="{FF2B5EF4-FFF2-40B4-BE49-F238E27FC236}">
                <a16:creationId xmlns:a16="http://schemas.microsoft.com/office/drawing/2014/main" id="{F6EAAEE1-314B-43A1-BC99-C7C1DD592E17}"/>
              </a:ext>
            </a:extLst>
          </p:cNvPr>
          <p:cNvSpPr txBox="1"/>
          <p:nvPr/>
        </p:nvSpPr>
        <p:spPr>
          <a:xfrm>
            <a:off x="657339" y="1298403"/>
            <a:ext cx="2878870" cy="2123658"/>
          </a:xfrm>
          <a:prstGeom prst="rect">
            <a:avLst/>
          </a:prstGeom>
          <a:noFill/>
        </p:spPr>
        <p:txBody>
          <a:bodyPr wrap="square" rtlCol="0">
            <a:spAutoFit/>
          </a:bodyPr>
          <a:lstStyle/>
          <a:p>
            <a:r>
              <a:rPr lang="en-US" sz="1200"/>
              <a:t>Anglo-Saxon society had a hierarchy, with a king at the top. Landowners, called thegns, were below the king and peasant farmers worked on the thegn’s land. Slaves were at the bottom of the hierarchy. Most Anglo-Saxons were farmers or craftspeople. They lived in homes made from wood or wattle and daub, with a single room and central fireplace. Settlements were surrounded by high fences to protect animals and villages from thieves and attack. </a:t>
            </a:r>
          </a:p>
        </p:txBody>
      </p:sp>
      <p:sp>
        <p:nvSpPr>
          <p:cNvPr id="23" name="TextBox 22">
            <a:extLst>
              <a:ext uri="{FF2B5EF4-FFF2-40B4-BE49-F238E27FC236}">
                <a16:creationId xmlns:a16="http://schemas.microsoft.com/office/drawing/2014/main" id="{5755E790-1F02-4C51-841E-0E489A63586F}"/>
              </a:ext>
            </a:extLst>
          </p:cNvPr>
          <p:cNvSpPr txBox="1"/>
          <p:nvPr/>
        </p:nvSpPr>
        <p:spPr>
          <a:xfrm>
            <a:off x="6332187" y="1298403"/>
            <a:ext cx="2520721" cy="1938992"/>
          </a:xfrm>
          <a:prstGeom prst="rect">
            <a:avLst/>
          </a:prstGeom>
          <a:noFill/>
        </p:spPr>
        <p:txBody>
          <a:bodyPr wrap="square" rtlCol="0">
            <a:spAutoFit/>
          </a:bodyPr>
          <a:lstStyle/>
          <a:p>
            <a:pPr algn="just"/>
            <a:r>
              <a:rPr lang="en-GB" sz="1200"/>
              <a:t>Much of what we know about the Anglo Saxons comes from graves, like the one discovered at Sutton Hoo in Suffolk. At Sutton Hoo there are 11 mounds or ‘barrows’ dating back to the 7th century. In 1939 archaeologists explored the largest mound and found a ship buried there. The artefacts discovered there tell us a lot about Anglo Saxon life.</a:t>
            </a:r>
          </a:p>
        </p:txBody>
      </p:sp>
      <p:sp>
        <p:nvSpPr>
          <p:cNvPr id="24" name="TextBox 23">
            <a:extLst>
              <a:ext uri="{FF2B5EF4-FFF2-40B4-BE49-F238E27FC236}">
                <a16:creationId xmlns:a16="http://schemas.microsoft.com/office/drawing/2014/main" id="{ECBB9D58-3305-4D01-82FE-FC99EE36E9F4}"/>
              </a:ext>
            </a:extLst>
          </p:cNvPr>
          <p:cNvSpPr txBox="1"/>
          <p:nvPr/>
        </p:nvSpPr>
        <p:spPr>
          <a:xfrm>
            <a:off x="2980944" y="4032504"/>
            <a:ext cx="2878870" cy="2554545"/>
          </a:xfrm>
          <a:prstGeom prst="rect">
            <a:avLst/>
          </a:prstGeom>
          <a:noFill/>
        </p:spPr>
        <p:txBody>
          <a:bodyPr wrap="square" rtlCol="0">
            <a:spAutoFit/>
          </a:bodyPr>
          <a:lstStyle/>
          <a:p>
            <a:pPr fontAlgn="base"/>
            <a:r>
              <a:rPr lang="en-GB" sz="1200" i="0">
                <a:solidFill>
                  <a:srgbClr val="141414"/>
                </a:solidFill>
                <a:effectLst/>
              </a:rPr>
              <a:t>In Roman Britain many people had been Christians. But the early Anglo-Saxons were not Christians – they were pagans. The Anglo-Saxons had their own gods, beliefs and superstitions. </a:t>
            </a:r>
            <a:r>
              <a:rPr lang="en-GB" sz="1200">
                <a:solidFill>
                  <a:srgbClr val="141414"/>
                </a:solidFill>
              </a:rPr>
              <a:t>Anglo-Saxons believed in lucky charms. They thought that rhymes, potions, stones and jewels would protect them from evil spirits or sickness. Over time their beliefs changed and many Anglo-Saxons were converted to Christianity by monks. They also established churches and monasteries. </a:t>
            </a:r>
          </a:p>
          <a:p>
            <a:pPr fontAlgn="base"/>
            <a:endParaRPr lang="en-GB" sz="1600"/>
          </a:p>
        </p:txBody>
      </p:sp>
      <p:pic>
        <p:nvPicPr>
          <p:cNvPr id="5" name="Picture 4" descr="A metal mask with a face and a nose&#10;&#10;Description automatically generated with medium confidence">
            <a:extLst>
              <a:ext uri="{FF2B5EF4-FFF2-40B4-BE49-F238E27FC236}">
                <a16:creationId xmlns:a16="http://schemas.microsoft.com/office/drawing/2014/main" id="{BF575EC6-84A7-A12D-DAEF-378B86964C84}"/>
              </a:ext>
            </a:extLst>
          </p:cNvPr>
          <p:cNvPicPr>
            <a:picLocks noChangeAspect="1"/>
          </p:cNvPicPr>
          <p:nvPr/>
        </p:nvPicPr>
        <p:blipFill>
          <a:blip r:embed="rId2"/>
          <a:stretch>
            <a:fillRect/>
          </a:stretch>
        </p:blipFill>
        <p:spPr>
          <a:xfrm>
            <a:off x="9243391" y="1298403"/>
            <a:ext cx="2107022" cy="2092431"/>
          </a:xfrm>
          <a:prstGeom prst="rect">
            <a:avLst/>
          </a:prstGeom>
        </p:spPr>
      </p:pic>
      <p:sp>
        <p:nvSpPr>
          <p:cNvPr id="7" name="TextBox 6">
            <a:extLst>
              <a:ext uri="{FF2B5EF4-FFF2-40B4-BE49-F238E27FC236}">
                <a16:creationId xmlns:a16="http://schemas.microsoft.com/office/drawing/2014/main" id="{84700734-FCEF-4F3D-0ADA-4EEB4D0437FC}"/>
              </a:ext>
            </a:extLst>
          </p:cNvPr>
          <p:cNvSpPr txBox="1"/>
          <p:nvPr/>
        </p:nvSpPr>
        <p:spPr>
          <a:xfrm>
            <a:off x="6174298" y="4032504"/>
            <a:ext cx="5481254" cy="646331"/>
          </a:xfrm>
          <a:prstGeom prst="rect">
            <a:avLst/>
          </a:prstGeom>
          <a:noFill/>
        </p:spPr>
        <p:txBody>
          <a:bodyPr wrap="square" rtlCol="0">
            <a:spAutoFit/>
          </a:bodyPr>
          <a:lstStyle/>
          <a:p>
            <a:r>
              <a:rPr lang="en-GB" sz="1200"/>
              <a:t>There are still aspects of life in modern England that date back to the Anglo Saxons, including the English language, the rule of law, place names, Christianity and even the layout of England itself. </a:t>
            </a:r>
          </a:p>
        </p:txBody>
      </p:sp>
      <p:pic>
        <p:nvPicPr>
          <p:cNvPr id="1026" name="Picture 2" descr="Thunor Anglo Saxon God By Carl Emil Doepler Paint By Numbers -">
            <a:extLst>
              <a:ext uri="{FF2B5EF4-FFF2-40B4-BE49-F238E27FC236}">
                <a16:creationId xmlns:a16="http://schemas.microsoft.com/office/drawing/2014/main" id="{EB5844EF-1F50-4E3F-B475-7FB04EEF3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408" y="4037504"/>
            <a:ext cx="1871792" cy="23442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64150653-5397-4937-AE28-BDD26ED335C4}"/>
              </a:ext>
            </a:extLst>
          </p:cNvPr>
          <p:cNvGraphicFramePr>
            <a:graphicFrameLocks noGrp="1"/>
          </p:cNvGraphicFramePr>
          <p:nvPr/>
        </p:nvGraphicFramePr>
        <p:xfrm>
          <a:off x="6456506" y="4678835"/>
          <a:ext cx="4916838" cy="1706880"/>
        </p:xfrm>
        <a:graphic>
          <a:graphicData uri="http://schemas.openxmlformats.org/drawingml/2006/table">
            <a:tbl>
              <a:tblPr firstRow="1" bandRow="1">
                <a:tableStyleId>{93296810-A885-4BE3-A3E7-6D5BEEA58F35}</a:tableStyleId>
              </a:tblPr>
              <a:tblGrid>
                <a:gridCol w="2458419">
                  <a:extLst>
                    <a:ext uri="{9D8B030D-6E8A-4147-A177-3AD203B41FA5}">
                      <a16:colId xmlns:a16="http://schemas.microsoft.com/office/drawing/2014/main" val="698833912"/>
                    </a:ext>
                  </a:extLst>
                </a:gridCol>
                <a:gridCol w="2458419">
                  <a:extLst>
                    <a:ext uri="{9D8B030D-6E8A-4147-A177-3AD203B41FA5}">
                      <a16:colId xmlns:a16="http://schemas.microsoft.com/office/drawing/2014/main" val="3040106888"/>
                    </a:ext>
                  </a:extLst>
                </a:gridCol>
              </a:tblGrid>
              <a:tr h="242585">
                <a:tc>
                  <a:txBody>
                    <a:bodyPr/>
                    <a:lstStyle/>
                    <a:p>
                      <a:r>
                        <a:rPr lang="en-US" sz="1000"/>
                        <a:t>Place Name</a:t>
                      </a:r>
                      <a:endParaRPr lang="en-GB" sz="1000"/>
                    </a:p>
                  </a:txBody>
                  <a:tcPr/>
                </a:tc>
                <a:tc>
                  <a:txBody>
                    <a:bodyPr/>
                    <a:lstStyle/>
                    <a:p>
                      <a:r>
                        <a:rPr lang="en-US" sz="1000"/>
                        <a:t>Meaning</a:t>
                      </a:r>
                      <a:endParaRPr lang="en-GB" sz="1000"/>
                    </a:p>
                  </a:txBody>
                  <a:tcPr/>
                </a:tc>
                <a:extLst>
                  <a:ext uri="{0D108BD9-81ED-4DB2-BD59-A6C34878D82A}">
                    <a16:rowId xmlns:a16="http://schemas.microsoft.com/office/drawing/2014/main" val="3490039378"/>
                  </a:ext>
                </a:extLst>
              </a:tr>
              <a:tr h="242585">
                <a:tc>
                  <a:txBody>
                    <a:bodyPr/>
                    <a:lstStyle/>
                    <a:p>
                      <a:r>
                        <a:rPr lang="en-US" sz="1000"/>
                        <a:t>- Burgh/bury </a:t>
                      </a:r>
                      <a:endParaRPr lang="en-GB" sz="1000"/>
                    </a:p>
                  </a:txBody>
                  <a:tcPr/>
                </a:tc>
                <a:tc>
                  <a:txBody>
                    <a:bodyPr/>
                    <a:lstStyle/>
                    <a:p>
                      <a:r>
                        <a:rPr lang="en-US" sz="1000"/>
                        <a:t>Fort</a:t>
                      </a:r>
                      <a:endParaRPr lang="en-GB" sz="1000"/>
                    </a:p>
                  </a:txBody>
                  <a:tcPr/>
                </a:tc>
                <a:extLst>
                  <a:ext uri="{0D108BD9-81ED-4DB2-BD59-A6C34878D82A}">
                    <a16:rowId xmlns:a16="http://schemas.microsoft.com/office/drawing/2014/main" val="2916321949"/>
                  </a:ext>
                </a:extLst>
              </a:tr>
              <a:tr h="242585">
                <a:tc>
                  <a:txBody>
                    <a:bodyPr/>
                    <a:lstStyle/>
                    <a:p>
                      <a:pPr marL="0" indent="0">
                        <a:buFontTx/>
                        <a:buNone/>
                      </a:pPr>
                      <a:r>
                        <a:rPr lang="en-US" sz="1000"/>
                        <a:t>- Ton</a:t>
                      </a:r>
                      <a:endParaRPr lang="en-GB" sz="1000"/>
                    </a:p>
                  </a:txBody>
                  <a:tcPr/>
                </a:tc>
                <a:tc>
                  <a:txBody>
                    <a:bodyPr/>
                    <a:lstStyle/>
                    <a:p>
                      <a:r>
                        <a:rPr lang="en-US" sz="1000"/>
                        <a:t>Fam or village</a:t>
                      </a:r>
                      <a:endParaRPr lang="en-GB" sz="1000"/>
                    </a:p>
                  </a:txBody>
                  <a:tcPr/>
                </a:tc>
                <a:extLst>
                  <a:ext uri="{0D108BD9-81ED-4DB2-BD59-A6C34878D82A}">
                    <a16:rowId xmlns:a16="http://schemas.microsoft.com/office/drawing/2014/main" val="1233965424"/>
                  </a:ext>
                </a:extLst>
              </a:tr>
              <a:tr h="242585">
                <a:tc>
                  <a:txBody>
                    <a:bodyPr/>
                    <a:lstStyle/>
                    <a:p>
                      <a:r>
                        <a:rPr lang="en-US" sz="1000"/>
                        <a:t>- Ham </a:t>
                      </a:r>
                      <a:endParaRPr lang="en-GB" sz="1000"/>
                    </a:p>
                  </a:txBody>
                  <a:tcPr/>
                </a:tc>
                <a:tc>
                  <a:txBody>
                    <a:bodyPr/>
                    <a:lstStyle/>
                    <a:p>
                      <a:r>
                        <a:rPr lang="en-US" sz="1000"/>
                        <a:t>Village</a:t>
                      </a:r>
                      <a:endParaRPr lang="en-GB" sz="1000"/>
                    </a:p>
                  </a:txBody>
                  <a:tcPr/>
                </a:tc>
                <a:extLst>
                  <a:ext uri="{0D108BD9-81ED-4DB2-BD59-A6C34878D82A}">
                    <a16:rowId xmlns:a16="http://schemas.microsoft.com/office/drawing/2014/main" val="1502321225"/>
                  </a:ext>
                </a:extLst>
              </a:tr>
              <a:tr h="242585">
                <a:tc>
                  <a:txBody>
                    <a:bodyPr/>
                    <a:lstStyle/>
                    <a:p>
                      <a:pPr marL="0" indent="0">
                        <a:buFontTx/>
                        <a:buNone/>
                      </a:pPr>
                      <a:r>
                        <a:rPr lang="en-US" sz="1000"/>
                        <a:t>- Ley </a:t>
                      </a:r>
                      <a:endParaRPr lang="en-GB" sz="1000"/>
                    </a:p>
                  </a:txBody>
                  <a:tcPr/>
                </a:tc>
                <a:tc>
                  <a:txBody>
                    <a:bodyPr/>
                    <a:lstStyle/>
                    <a:p>
                      <a:r>
                        <a:rPr lang="en-US" sz="1000"/>
                        <a:t>Clearing</a:t>
                      </a:r>
                      <a:endParaRPr lang="en-GB" sz="1000"/>
                    </a:p>
                  </a:txBody>
                  <a:tcPr/>
                </a:tc>
                <a:extLst>
                  <a:ext uri="{0D108BD9-81ED-4DB2-BD59-A6C34878D82A}">
                    <a16:rowId xmlns:a16="http://schemas.microsoft.com/office/drawing/2014/main" val="3106908173"/>
                  </a:ext>
                </a:extLst>
              </a:tr>
              <a:tr h="242585">
                <a:tc>
                  <a:txBody>
                    <a:bodyPr/>
                    <a:lstStyle/>
                    <a:p>
                      <a:r>
                        <a:rPr lang="en-US" sz="1000"/>
                        <a:t>- </a:t>
                      </a:r>
                      <a:r>
                        <a:rPr lang="en-US" sz="1000" err="1"/>
                        <a:t>Wich</a:t>
                      </a:r>
                      <a:r>
                        <a:rPr lang="en-US" sz="1000"/>
                        <a:t> </a:t>
                      </a:r>
                      <a:endParaRPr lang="en-GB" sz="1000"/>
                    </a:p>
                  </a:txBody>
                  <a:tcPr/>
                </a:tc>
                <a:tc>
                  <a:txBody>
                    <a:bodyPr/>
                    <a:lstStyle/>
                    <a:p>
                      <a:r>
                        <a:rPr lang="en-US" sz="1000"/>
                        <a:t>Farm or dwelling</a:t>
                      </a:r>
                    </a:p>
                  </a:txBody>
                  <a:tcPr/>
                </a:tc>
                <a:extLst>
                  <a:ext uri="{0D108BD9-81ED-4DB2-BD59-A6C34878D82A}">
                    <a16:rowId xmlns:a16="http://schemas.microsoft.com/office/drawing/2014/main" val="3377261230"/>
                  </a:ext>
                </a:extLst>
              </a:tr>
              <a:tr h="242585">
                <a:tc>
                  <a:txBody>
                    <a:bodyPr/>
                    <a:lstStyle/>
                    <a:p>
                      <a:pPr marL="0" indent="0">
                        <a:buFontTx/>
                        <a:buNone/>
                      </a:pPr>
                      <a:r>
                        <a:rPr lang="en-US" sz="1000"/>
                        <a:t>- Ford</a:t>
                      </a:r>
                      <a:endParaRPr lang="en-GB" sz="1000"/>
                    </a:p>
                  </a:txBody>
                  <a:tcPr/>
                </a:tc>
                <a:tc>
                  <a:txBody>
                    <a:bodyPr/>
                    <a:lstStyle/>
                    <a:p>
                      <a:r>
                        <a:rPr lang="en-US" sz="1000"/>
                        <a:t>River crossing</a:t>
                      </a:r>
                    </a:p>
                  </a:txBody>
                  <a:tcPr/>
                </a:tc>
                <a:extLst>
                  <a:ext uri="{0D108BD9-81ED-4DB2-BD59-A6C34878D82A}">
                    <a16:rowId xmlns:a16="http://schemas.microsoft.com/office/drawing/2014/main" val="3357281154"/>
                  </a:ext>
                </a:extLst>
              </a:tr>
            </a:tbl>
          </a:graphicData>
        </a:graphic>
      </p:graphicFrame>
      <p:pic>
        <p:nvPicPr>
          <p:cNvPr id="1028" name="Picture 4" descr="3D Project Homework... - Pikes Lane Primary School Blog!">
            <a:extLst>
              <a:ext uri="{FF2B5EF4-FFF2-40B4-BE49-F238E27FC236}">
                <a16:creationId xmlns:a16="http://schemas.microsoft.com/office/drawing/2014/main" id="{AC30FDCE-F6B3-4E6C-AC7A-7A8290CD8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9401" y="1451843"/>
            <a:ext cx="2320413" cy="193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475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Widescreen</PresentationFormat>
  <Paragraphs>53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Billy Kenny</dc:creator>
  <cp:lastModifiedBy>Billy Kenny</cp:lastModifiedBy>
  <cp:revision>1</cp:revision>
  <dcterms:created xsi:type="dcterms:W3CDTF">2025-04-25T14:58:55Z</dcterms:created>
  <dcterms:modified xsi:type="dcterms:W3CDTF">2025-04-25T14:59:52Z</dcterms:modified>
</cp:coreProperties>
</file>