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Lst>
  <p:sldSz cx="12192000" cy="6858000"/>
  <p:notesSz cx="6858000" cy="9144000"/>
  <p:defaultText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2D26-D905-A5CD-1BBD-0A7F6685A3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001"/>
          </a:p>
        </p:txBody>
      </p:sp>
      <p:sp>
        <p:nvSpPr>
          <p:cNvPr id="3" name="Subtitle 2">
            <a:extLst>
              <a:ext uri="{FF2B5EF4-FFF2-40B4-BE49-F238E27FC236}">
                <a16:creationId xmlns:a16="http://schemas.microsoft.com/office/drawing/2014/main" id="{DF669222-3637-6D91-628F-57A530121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001"/>
          </a:p>
        </p:txBody>
      </p:sp>
      <p:sp>
        <p:nvSpPr>
          <p:cNvPr id="4" name="Date Placeholder 3">
            <a:extLst>
              <a:ext uri="{FF2B5EF4-FFF2-40B4-BE49-F238E27FC236}">
                <a16:creationId xmlns:a16="http://schemas.microsoft.com/office/drawing/2014/main" id="{F50BFBC6-ACB0-1002-3630-9883DD7ACCBA}"/>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BA0383E0-8674-15B8-AC67-71C2164BA91B}"/>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68CC0FC4-2C6E-1E01-6FF4-0B9FD240EB4B}"/>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402412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9094-5AF0-FFF1-771C-1B03CEE8158F}"/>
              </a:ext>
            </a:extLst>
          </p:cNvPr>
          <p:cNvSpPr>
            <a:spLocks noGrp="1"/>
          </p:cNvSpPr>
          <p:nvPr>
            <p:ph type="title"/>
          </p:nvPr>
        </p:nvSpPr>
        <p:spPr/>
        <p:txBody>
          <a:bodyPr/>
          <a:lstStyle/>
          <a:p>
            <a:r>
              <a:rPr lang="en-GB"/>
              <a:t>Click to edit Master title style</a:t>
            </a:r>
            <a:endParaRPr lang="en-001"/>
          </a:p>
        </p:txBody>
      </p:sp>
      <p:sp>
        <p:nvSpPr>
          <p:cNvPr id="3" name="Vertical Text Placeholder 2">
            <a:extLst>
              <a:ext uri="{FF2B5EF4-FFF2-40B4-BE49-F238E27FC236}">
                <a16:creationId xmlns:a16="http://schemas.microsoft.com/office/drawing/2014/main" id="{F81AFEF8-6ACC-CAC9-D63C-C7DBE8767F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322F1D15-B2AB-1573-2BEB-3468982F0632}"/>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7B45F6DC-8669-4BC5-EA90-D74F7031BC26}"/>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7ECA118B-31C4-9A31-D352-9207952FFE5F}"/>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258027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9BCB4-469B-77B6-1F5E-4DCBDB5027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001"/>
          </a:p>
        </p:txBody>
      </p:sp>
      <p:sp>
        <p:nvSpPr>
          <p:cNvPr id="3" name="Vertical Text Placeholder 2">
            <a:extLst>
              <a:ext uri="{FF2B5EF4-FFF2-40B4-BE49-F238E27FC236}">
                <a16:creationId xmlns:a16="http://schemas.microsoft.com/office/drawing/2014/main" id="{34473BEA-C7A5-76CD-4622-4AB4B65511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F998930F-6CD0-4855-8D3B-9F16C98E0618}"/>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9221A827-980D-38D2-C0CE-02934CC13160}"/>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D9B046B2-4736-6EA8-7A9C-D2D1B15F1BFB}"/>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21305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5F1A-B7D1-5944-1237-E4663413E36E}"/>
              </a:ext>
            </a:extLst>
          </p:cNvPr>
          <p:cNvSpPr>
            <a:spLocks noGrp="1"/>
          </p:cNvSpPr>
          <p:nvPr>
            <p:ph type="title"/>
          </p:nvPr>
        </p:nvSpPr>
        <p:spPr/>
        <p:txBody>
          <a:bodyPr/>
          <a:lstStyle/>
          <a:p>
            <a:r>
              <a:rPr lang="en-GB"/>
              <a:t>Click to edit Master title style</a:t>
            </a:r>
            <a:endParaRPr lang="en-001"/>
          </a:p>
        </p:txBody>
      </p:sp>
      <p:sp>
        <p:nvSpPr>
          <p:cNvPr id="3" name="Content Placeholder 2">
            <a:extLst>
              <a:ext uri="{FF2B5EF4-FFF2-40B4-BE49-F238E27FC236}">
                <a16:creationId xmlns:a16="http://schemas.microsoft.com/office/drawing/2014/main" id="{A411C1E7-CDE0-0686-01D1-50F307A31E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C1254E05-5D62-A834-45E2-70A7A210E337}"/>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106090D2-E2C3-4EB5-89D5-5F85D86C1F65}"/>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D94A8D71-8F4E-B28B-8ACC-60897A3DE556}"/>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29965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EC79-F896-6073-9FE2-99D49F6381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001"/>
          </a:p>
        </p:txBody>
      </p:sp>
      <p:sp>
        <p:nvSpPr>
          <p:cNvPr id="3" name="Text Placeholder 2">
            <a:extLst>
              <a:ext uri="{FF2B5EF4-FFF2-40B4-BE49-F238E27FC236}">
                <a16:creationId xmlns:a16="http://schemas.microsoft.com/office/drawing/2014/main" id="{60966921-9114-06AC-9251-F4E577B1D5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D14028-BBF4-F9D2-B4C4-38987719F6E9}"/>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5EB00FCE-DF6C-486F-18D3-DB7DBF342D6F}"/>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8E51D3E0-D822-721C-1A6B-025E1A588E56}"/>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189461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D910-C8F0-5D6E-154A-824387C60419}"/>
              </a:ext>
            </a:extLst>
          </p:cNvPr>
          <p:cNvSpPr>
            <a:spLocks noGrp="1"/>
          </p:cNvSpPr>
          <p:nvPr>
            <p:ph type="title"/>
          </p:nvPr>
        </p:nvSpPr>
        <p:spPr/>
        <p:txBody>
          <a:bodyPr/>
          <a:lstStyle/>
          <a:p>
            <a:r>
              <a:rPr lang="en-GB"/>
              <a:t>Click to edit Master title style</a:t>
            </a:r>
            <a:endParaRPr lang="en-001"/>
          </a:p>
        </p:txBody>
      </p:sp>
      <p:sp>
        <p:nvSpPr>
          <p:cNvPr id="3" name="Content Placeholder 2">
            <a:extLst>
              <a:ext uri="{FF2B5EF4-FFF2-40B4-BE49-F238E27FC236}">
                <a16:creationId xmlns:a16="http://schemas.microsoft.com/office/drawing/2014/main" id="{BD0233BB-2342-42FF-B1AF-F0DFDE9ACF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Content Placeholder 3">
            <a:extLst>
              <a:ext uri="{FF2B5EF4-FFF2-40B4-BE49-F238E27FC236}">
                <a16:creationId xmlns:a16="http://schemas.microsoft.com/office/drawing/2014/main" id="{B6D915A2-A45A-ECC3-5C04-E895D370D8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5" name="Date Placeholder 4">
            <a:extLst>
              <a:ext uri="{FF2B5EF4-FFF2-40B4-BE49-F238E27FC236}">
                <a16:creationId xmlns:a16="http://schemas.microsoft.com/office/drawing/2014/main" id="{70CA695A-04C6-04C6-4F22-D12C7D2A8E90}"/>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6" name="Footer Placeholder 5">
            <a:extLst>
              <a:ext uri="{FF2B5EF4-FFF2-40B4-BE49-F238E27FC236}">
                <a16:creationId xmlns:a16="http://schemas.microsoft.com/office/drawing/2014/main" id="{0CEE95DB-D85D-34E5-577E-C48C25D7E8A7}"/>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99B8752F-D908-C543-D9F6-BDD86A5FF9B1}"/>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361287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811E-BFE7-555F-63E5-2F48A17D9107}"/>
              </a:ext>
            </a:extLst>
          </p:cNvPr>
          <p:cNvSpPr>
            <a:spLocks noGrp="1"/>
          </p:cNvSpPr>
          <p:nvPr>
            <p:ph type="title"/>
          </p:nvPr>
        </p:nvSpPr>
        <p:spPr>
          <a:xfrm>
            <a:off x="839788" y="365125"/>
            <a:ext cx="10515600" cy="1325563"/>
          </a:xfrm>
        </p:spPr>
        <p:txBody>
          <a:bodyPr/>
          <a:lstStyle/>
          <a:p>
            <a:r>
              <a:rPr lang="en-GB"/>
              <a:t>Click to edit Master title style</a:t>
            </a:r>
            <a:endParaRPr lang="en-001"/>
          </a:p>
        </p:txBody>
      </p:sp>
      <p:sp>
        <p:nvSpPr>
          <p:cNvPr id="3" name="Text Placeholder 2">
            <a:extLst>
              <a:ext uri="{FF2B5EF4-FFF2-40B4-BE49-F238E27FC236}">
                <a16:creationId xmlns:a16="http://schemas.microsoft.com/office/drawing/2014/main" id="{6F023760-3716-7289-2EAD-4B0B0BA7C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B8543C-0FC1-B3AE-5ED3-223A94C0DD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5" name="Text Placeholder 4">
            <a:extLst>
              <a:ext uri="{FF2B5EF4-FFF2-40B4-BE49-F238E27FC236}">
                <a16:creationId xmlns:a16="http://schemas.microsoft.com/office/drawing/2014/main" id="{2F4B18B7-79F6-31A8-3D01-4FFE575D5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615D18-8A75-4F3C-6245-8A37A4D852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7" name="Date Placeholder 6">
            <a:extLst>
              <a:ext uri="{FF2B5EF4-FFF2-40B4-BE49-F238E27FC236}">
                <a16:creationId xmlns:a16="http://schemas.microsoft.com/office/drawing/2014/main" id="{3B0B4289-DF3A-7CA4-1897-6BC5F1D4BB7C}"/>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8" name="Footer Placeholder 7">
            <a:extLst>
              <a:ext uri="{FF2B5EF4-FFF2-40B4-BE49-F238E27FC236}">
                <a16:creationId xmlns:a16="http://schemas.microsoft.com/office/drawing/2014/main" id="{EDC63D2C-69AA-1E7F-9929-960E6A93706A}"/>
              </a:ext>
            </a:extLst>
          </p:cNvPr>
          <p:cNvSpPr>
            <a:spLocks noGrp="1"/>
          </p:cNvSpPr>
          <p:nvPr>
            <p:ph type="ftr" sz="quarter" idx="11"/>
          </p:nvPr>
        </p:nvSpPr>
        <p:spPr/>
        <p:txBody>
          <a:bodyPr/>
          <a:lstStyle/>
          <a:p>
            <a:endParaRPr lang="en-001"/>
          </a:p>
        </p:txBody>
      </p:sp>
      <p:sp>
        <p:nvSpPr>
          <p:cNvPr id="9" name="Slide Number Placeholder 8">
            <a:extLst>
              <a:ext uri="{FF2B5EF4-FFF2-40B4-BE49-F238E27FC236}">
                <a16:creationId xmlns:a16="http://schemas.microsoft.com/office/drawing/2014/main" id="{D1CAB644-F67B-B151-3C72-5331287C6AA1}"/>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372252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D2A5-AAFD-C86A-A535-B589285350B5}"/>
              </a:ext>
            </a:extLst>
          </p:cNvPr>
          <p:cNvSpPr>
            <a:spLocks noGrp="1"/>
          </p:cNvSpPr>
          <p:nvPr>
            <p:ph type="title"/>
          </p:nvPr>
        </p:nvSpPr>
        <p:spPr/>
        <p:txBody>
          <a:bodyPr/>
          <a:lstStyle/>
          <a:p>
            <a:r>
              <a:rPr lang="en-GB"/>
              <a:t>Click to edit Master title style</a:t>
            </a:r>
            <a:endParaRPr lang="en-001"/>
          </a:p>
        </p:txBody>
      </p:sp>
      <p:sp>
        <p:nvSpPr>
          <p:cNvPr id="3" name="Date Placeholder 2">
            <a:extLst>
              <a:ext uri="{FF2B5EF4-FFF2-40B4-BE49-F238E27FC236}">
                <a16:creationId xmlns:a16="http://schemas.microsoft.com/office/drawing/2014/main" id="{6500BF51-94B1-2EC0-E517-4880BA26F853}"/>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4" name="Footer Placeholder 3">
            <a:extLst>
              <a:ext uri="{FF2B5EF4-FFF2-40B4-BE49-F238E27FC236}">
                <a16:creationId xmlns:a16="http://schemas.microsoft.com/office/drawing/2014/main" id="{10A26C2C-2EC5-1130-7346-251A3A8E8391}"/>
              </a:ext>
            </a:extLst>
          </p:cNvPr>
          <p:cNvSpPr>
            <a:spLocks noGrp="1"/>
          </p:cNvSpPr>
          <p:nvPr>
            <p:ph type="ftr" sz="quarter" idx="11"/>
          </p:nvPr>
        </p:nvSpPr>
        <p:spPr/>
        <p:txBody>
          <a:bodyPr/>
          <a:lstStyle/>
          <a:p>
            <a:endParaRPr lang="en-001"/>
          </a:p>
        </p:txBody>
      </p:sp>
      <p:sp>
        <p:nvSpPr>
          <p:cNvPr id="5" name="Slide Number Placeholder 4">
            <a:extLst>
              <a:ext uri="{FF2B5EF4-FFF2-40B4-BE49-F238E27FC236}">
                <a16:creationId xmlns:a16="http://schemas.microsoft.com/office/drawing/2014/main" id="{826044DE-768D-80B4-B5F5-33F8A07811BF}"/>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400152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6C4F-B002-52B6-1BBD-52B8BF88C570}"/>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3" name="Footer Placeholder 2">
            <a:extLst>
              <a:ext uri="{FF2B5EF4-FFF2-40B4-BE49-F238E27FC236}">
                <a16:creationId xmlns:a16="http://schemas.microsoft.com/office/drawing/2014/main" id="{EB43F4C1-719E-B6A8-CA7B-F1FB1E02C0D3}"/>
              </a:ext>
            </a:extLst>
          </p:cNvPr>
          <p:cNvSpPr>
            <a:spLocks noGrp="1"/>
          </p:cNvSpPr>
          <p:nvPr>
            <p:ph type="ftr" sz="quarter" idx="11"/>
          </p:nvPr>
        </p:nvSpPr>
        <p:spPr/>
        <p:txBody>
          <a:bodyPr/>
          <a:lstStyle/>
          <a:p>
            <a:endParaRPr lang="en-001"/>
          </a:p>
        </p:txBody>
      </p:sp>
      <p:sp>
        <p:nvSpPr>
          <p:cNvPr id="4" name="Slide Number Placeholder 3">
            <a:extLst>
              <a:ext uri="{FF2B5EF4-FFF2-40B4-BE49-F238E27FC236}">
                <a16:creationId xmlns:a16="http://schemas.microsoft.com/office/drawing/2014/main" id="{D5C0D16F-09F1-B368-795A-B2AC5739E49E}"/>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290496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F1C5-7077-23B7-4596-5AF291F5D4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001"/>
          </a:p>
        </p:txBody>
      </p:sp>
      <p:sp>
        <p:nvSpPr>
          <p:cNvPr id="3" name="Content Placeholder 2">
            <a:extLst>
              <a:ext uri="{FF2B5EF4-FFF2-40B4-BE49-F238E27FC236}">
                <a16:creationId xmlns:a16="http://schemas.microsoft.com/office/drawing/2014/main" id="{D14A2B68-86E0-EAC5-4112-D4E6C812F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Text Placeholder 3">
            <a:extLst>
              <a:ext uri="{FF2B5EF4-FFF2-40B4-BE49-F238E27FC236}">
                <a16:creationId xmlns:a16="http://schemas.microsoft.com/office/drawing/2014/main" id="{F11B027B-F604-0412-A863-44A0B2EA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E802A6-C672-0DF3-5D37-E96B6BCD9A87}"/>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6" name="Footer Placeholder 5">
            <a:extLst>
              <a:ext uri="{FF2B5EF4-FFF2-40B4-BE49-F238E27FC236}">
                <a16:creationId xmlns:a16="http://schemas.microsoft.com/office/drawing/2014/main" id="{BE42CAF9-5CF2-425D-5936-87E5D56BC7ED}"/>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720B951F-9A19-578E-9317-43D6A6DD228D}"/>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133695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30EC-2E90-FD71-1397-63C0D64B75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001"/>
          </a:p>
        </p:txBody>
      </p:sp>
      <p:sp>
        <p:nvSpPr>
          <p:cNvPr id="3" name="Picture Placeholder 2">
            <a:extLst>
              <a:ext uri="{FF2B5EF4-FFF2-40B4-BE49-F238E27FC236}">
                <a16:creationId xmlns:a16="http://schemas.microsoft.com/office/drawing/2014/main" id="{23B8D6D8-F996-15A2-A35C-DEA4AA31D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01"/>
          </a:p>
        </p:txBody>
      </p:sp>
      <p:sp>
        <p:nvSpPr>
          <p:cNvPr id="4" name="Text Placeholder 3">
            <a:extLst>
              <a:ext uri="{FF2B5EF4-FFF2-40B4-BE49-F238E27FC236}">
                <a16:creationId xmlns:a16="http://schemas.microsoft.com/office/drawing/2014/main" id="{ACE644C3-D90B-9176-1907-8207D27F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022133-B0E4-AA46-3C5D-5E4BAA5C2C83}"/>
              </a:ext>
            </a:extLst>
          </p:cNvPr>
          <p:cNvSpPr>
            <a:spLocks noGrp="1"/>
          </p:cNvSpPr>
          <p:nvPr>
            <p:ph type="dt" sz="half" idx="10"/>
          </p:nvPr>
        </p:nvSpPr>
        <p:spPr/>
        <p:txBody>
          <a:bodyPr/>
          <a:lstStyle/>
          <a:p>
            <a:fld id="{81B19633-5173-46B2-861F-1AB038DD9F58}" type="datetimeFigureOut">
              <a:rPr lang="en-001" smtClean="0"/>
              <a:t>25/04/2025</a:t>
            </a:fld>
            <a:endParaRPr lang="en-001"/>
          </a:p>
        </p:txBody>
      </p:sp>
      <p:sp>
        <p:nvSpPr>
          <p:cNvPr id="6" name="Footer Placeholder 5">
            <a:extLst>
              <a:ext uri="{FF2B5EF4-FFF2-40B4-BE49-F238E27FC236}">
                <a16:creationId xmlns:a16="http://schemas.microsoft.com/office/drawing/2014/main" id="{57F60431-47FD-95F9-7900-CF94FD630880}"/>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000680CE-4992-38FF-57ED-4453E0623B4A}"/>
              </a:ext>
            </a:extLst>
          </p:cNvPr>
          <p:cNvSpPr>
            <a:spLocks noGrp="1"/>
          </p:cNvSpPr>
          <p:nvPr>
            <p:ph type="sldNum" sz="quarter" idx="12"/>
          </p:nvPr>
        </p:nvSpPr>
        <p:spPr/>
        <p:txBody>
          <a:bodyPr/>
          <a:lstStyle/>
          <a:p>
            <a:fld id="{AA4562C8-9D6B-4C05-9622-89FD2D4CD69F}" type="slidenum">
              <a:rPr lang="en-001" smtClean="0"/>
              <a:t>‹#›</a:t>
            </a:fld>
            <a:endParaRPr lang="en-001"/>
          </a:p>
        </p:txBody>
      </p:sp>
    </p:spTree>
    <p:extLst>
      <p:ext uri="{BB962C8B-B14F-4D97-AF65-F5344CB8AC3E}">
        <p14:creationId xmlns:p14="http://schemas.microsoft.com/office/powerpoint/2010/main" val="22216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70DA2-EA20-2C95-2D23-A427A0AAE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001"/>
          </a:p>
        </p:txBody>
      </p:sp>
      <p:sp>
        <p:nvSpPr>
          <p:cNvPr id="3" name="Text Placeholder 2">
            <a:extLst>
              <a:ext uri="{FF2B5EF4-FFF2-40B4-BE49-F238E27FC236}">
                <a16:creationId xmlns:a16="http://schemas.microsoft.com/office/drawing/2014/main" id="{E33AD9CE-FA95-8820-A8C9-4E21274DC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7069B441-847D-02E6-12F6-469CEEDF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B19633-5173-46B2-861F-1AB038DD9F58}" type="datetimeFigureOut">
              <a:rPr lang="en-001" smtClean="0"/>
              <a:t>25/04/2025</a:t>
            </a:fld>
            <a:endParaRPr lang="en-001"/>
          </a:p>
        </p:txBody>
      </p:sp>
      <p:sp>
        <p:nvSpPr>
          <p:cNvPr id="5" name="Footer Placeholder 4">
            <a:extLst>
              <a:ext uri="{FF2B5EF4-FFF2-40B4-BE49-F238E27FC236}">
                <a16:creationId xmlns:a16="http://schemas.microsoft.com/office/drawing/2014/main" id="{BB6AF92E-4500-8E29-579B-AFF3FB566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001"/>
          </a:p>
        </p:txBody>
      </p:sp>
      <p:sp>
        <p:nvSpPr>
          <p:cNvPr id="6" name="Slide Number Placeholder 5">
            <a:extLst>
              <a:ext uri="{FF2B5EF4-FFF2-40B4-BE49-F238E27FC236}">
                <a16:creationId xmlns:a16="http://schemas.microsoft.com/office/drawing/2014/main" id="{0A8FA060-A7F2-5110-87D1-150484F95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4562C8-9D6B-4C05-9622-89FD2D4CD69F}" type="slidenum">
              <a:rPr lang="en-001" smtClean="0"/>
              <a:t>‹#›</a:t>
            </a:fld>
            <a:endParaRPr lang="en-001"/>
          </a:p>
        </p:txBody>
      </p:sp>
    </p:spTree>
    <p:extLst>
      <p:ext uri="{BB962C8B-B14F-4D97-AF65-F5344CB8AC3E}">
        <p14:creationId xmlns:p14="http://schemas.microsoft.com/office/powerpoint/2010/main" val="370423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A514A8-ED30-4A28-B425-148C1A625B6F}"/>
              </a:ext>
            </a:extLst>
          </p:cNvPr>
          <p:cNvGraphicFramePr>
            <a:graphicFrameLocks noGrp="1"/>
          </p:cNvGraphicFramePr>
          <p:nvPr/>
        </p:nvGraphicFramePr>
        <p:xfrm>
          <a:off x="504952" y="344762"/>
          <a:ext cx="11254232" cy="6819417"/>
        </p:xfrm>
        <a:graphic>
          <a:graphicData uri="http://schemas.openxmlformats.org/drawingml/2006/table">
            <a:tbl>
              <a:tblPr firstRow="1" bandRow="1">
                <a:tableStyleId>{00A15C55-8517-42AA-B614-E9B94910E393}</a:tableStyleId>
              </a:tblPr>
              <a:tblGrid>
                <a:gridCol w="1749150">
                  <a:extLst>
                    <a:ext uri="{9D8B030D-6E8A-4147-A177-3AD203B41FA5}">
                      <a16:colId xmlns:a16="http://schemas.microsoft.com/office/drawing/2014/main" val="2979310346"/>
                    </a:ext>
                  </a:extLst>
                </a:gridCol>
                <a:gridCol w="3575198">
                  <a:extLst>
                    <a:ext uri="{9D8B030D-6E8A-4147-A177-3AD203B41FA5}">
                      <a16:colId xmlns:a16="http://schemas.microsoft.com/office/drawing/2014/main" val="527563001"/>
                    </a:ext>
                  </a:extLst>
                </a:gridCol>
                <a:gridCol w="5929884">
                  <a:extLst>
                    <a:ext uri="{9D8B030D-6E8A-4147-A177-3AD203B41FA5}">
                      <a16:colId xmlns:a16="http://schemas.microsoft.com/office/drawing/2014/main" val="3371371949"/>
                    </a:ext>
                  </a:extLst>
                </a:gridCol>
              </a:tblGrid>
              <a:tr h="508043">
                <a:tc gridSpan="3">
                  <a:txBody>
                    <a:bodyPr/>
                    <a:lstStyle/>
                    <a:p>
                      <a:r>
                        <a:rPr lang="en-US"/>
                        <a:t>Year 3 – Spring Term Geography – Where would you find a volcano?</a:t>
                      </a:r>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30017395"/>
                  </a:ext>
                </a:extLst>
              </a:tr>
              <a:tr h="40376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Vocabulary and Glossary</a:t>
                      </a:r>
                      <a:endParaRPr lang="en-GB" b="1"/>
                    </a:p>
                  </a:txBody>
                  <a:tcPr/>
                </a:tc>
                <a:tc hMerge="1">
                  <a:txBody>
                    <a:bodyPr/>
                    <a:lstStyle/>
                    <a:p>
                      <a:endParaRPr lang="en-GB"/>
                    </a:p>
                  </a:txBody>
                  <a:tcPr/>
                </a:tc>
                <a:tc rowSpan="5">
                  <a:txBody>
                    <a:bodyPr/>
                    <a:lstStyle/>
                    <a:p>
                      <a:r>
                        <a:rPr lang="en-US" b="1" u="sng"/>
                        <a:t>What is a volcano?</a:t>
                      </a:r>
                      <a:endParaRPr lang="en-US"/>
                    </a:p>
                    <a:p>
                      <a:r>
                        <a:rPr lang="en-US"/>
                        <a:t>A volcano is an opening of the Earth’s crust which can let magma, gases and ash escape from below the surface.</a:t>
                      </a:r>
                      <a:endParaRPr lang="en-GB"/>
                    </a:p>
                  </a:txBody>
                  <a:tcPr/>
                </a:tc>
                <a:extLst>
                  <a:ext uri="{0D108BD9-81ED-4DB2-BD59-A6C34878D82A}">
                    <a16:rowId xmlns:a16="http://schemas.microsoft.com/office/drawing/2014/main" val="3680134779"/>
                  </a:ext>
                </a:extLst>
              </a:tr>
              <a:tr h="748293">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tectonic plate</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a:ln>
                            <a:noFill/>
                          </a:ln>
                          <a:solidFill>
                            <a:srgbClr val="000000"/>
                          </a:solidFill>
                          <a:effectLst/>
                          <a:latin typeface="Printed Letter-Join"/>
                        </a:rPr>
                        <a:t>A large, slow-moving piece of rock that makes up the Earth’s crust.</a:t>
                      </a:r>
                    </a:p>
                    <a:p>
                      <a:pPr marL="635" marR="0" indent="0" algn="l" rtl="0">
                        <a:lnSpc>
                          <a:spcPct val="107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3634314740"/>
                  </a:ext>
                </a:extLst>
              </a:tr>
              <a:tr h="748293">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Ring of Fire</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a:ln>
                            <a:noFill/>
                          </a:ln>
                          <a:solidFill>
                            <a:srgbClr val="000000"/>
                          </a:solidFill>
                          <a:effectLst/>
                          <a:latin typeface="Printed Letter-Join"/>
                        </a:rPr>
                        <a:t>Area around the Pacific Ocean where many earthquakes and volcanic eruptions occur. </a:t>
                      </a:r>
                    </a:p>
                  </a:txBody>
                  <a:tcPr marL="92075" marR="100965" marT="75565" marB="0"/>
                </a:tc>
                <a:tc vMerge="1">
                  <a:txBody>
                    <a:bodyPr/>
                    <a:lstStyle/>
                    <a:p>
                      <a:endParaRPr lang="en-GB"/>
                    </a:p>
                  </a:txBody>
                  <a:tcPr/>
                </a:tc>
                <a:extLst>
                  <a:ext uri="{0D108BD9-81ED-4DB2-BD59-A6C34878D82A}">
                    <a16:rowId xmlns:a16="http://schemas.microsoft.com/office/drawing/2014/main" val="1564267799"/>
                  </a:ext>
                </a:extLst>
              </a:tr>
              <a:tr h="748293">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volcano</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a:ln>
                            <a:noFill/>
                          </a:ln>
                          <a:solidFill>
                            <a:srgbClr val="000000"/>
                          </a:solidFill>
                          <a:effectLst/>
                          <a:latin typeface="Printed Letter-Join"/>
                        </a:rPr>
                        <a:t>An opening of the Earth’s crust which can let magma and ash escape.</a:t>
                      </a:r>
                    </a:p>
                    <a:p>
                      <a:pPr marL="635" marR="0" indent="0" algn="l" rtl="0">
                        <a:lnSpc>
                          <a:spcPct val="107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2322913637"/>
                  </a:ext>
                </a:extLst>
              </a:tr>
              <a:tr h="511195">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vent</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a:ln>
                            <a:noFill/>
                          </a:ln>
                          <a:solidFill>
                            <a:srgbClr val="000000"/>
                          </a:solidFill>
                          <a:effectLst/>
                          <a:latin typeface="Printed Letter-Join"/>
                        </a:rPr>
                        <a:t>An opening in the Earth’s crust through which lava escapes. </a:t>
                      </a:r>
                      <a:endParaRPr lang="en-US" sz="1000" kern="140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3678062133"/>
                  </a:ext>
                </a:extLst>
              </a:tr>
              <a:tr h="468047">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magma</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a:ln>
                            <a:noFill/>
                          </a:ln>
                          <a:solidFill>
                            <a:srgbClr val="000000"/>
                          </a:solidFill>
                          <a:effectLst/>
                          <a:latin typeface="Printed Letter-Join"/>
                        </a:rPr>
                        <a:t>Hot molten rock found in the Earth’s mantle.</a:t>
                      </a:r>
                      <a:endParaRPr lang="en-US" sz="1000" kern="1400">
                        <a:ln>
                          <a:noFill/>
                        </a:ln>
                        <a:solidFill>
                          <a:srgbClr val="000000"/>
                        </a:solidFill>
                        <a:effectLst/>
                        <a:latin typeface="Calibri" panose="020F0502020204030204" pitchFamily="34" charset="0"/>
                      </a:endParaRPr>
                    </a:p>
                  </a:txBody>
                  <a:tcPr marL="92075" marR="100965" marT="75565" marB="0"/>
                </a:tc>
                <a:tc rowSpan="4">
                  <a:txBody>
                    <a:bodyPr/>
                    <a:lstStyle/>
                    <a:p>
                      <a:r>
                        <a:rPr lang="en-US" b="1" u="sng" dirty="0"/>
                        <a:t>Why do volcanoes erupt and what are the consequences?</a:t>
                      </a:r>
                    </a:p>
                    <a:p>
                      <a:endParaRPr lang="en-US" b="1" u="sng" dirty="0"/>
                    </a:p>
                    <a:p>
                      <a:pPr marL="342900" indent="-342900">
                        <a:buAutoNum type="arabicPeriod"/>
                      </a:pPr>
                      <a:r>
                        <a:rPr lang="en-US" sz="1600" b="0" u="none" dirty="0"/>
                        <a:t>Magma is formed when the earth’s mantle melts</a:t>
                      </a:r>
                    </a:p>
                    <a:p>
                      <a:pPr marL="342900" indent="-342900">
                        <a:buAutoNum type="arabicPeriod"/>
                      </a:pPr>
                      <a:r>
                        <a:rPr lang="en-US" sz="1600" b="0" u="none" dirty="0"/>
                        <a:t>Magma is lighter than rock so rises towards the Earth’s surface</a:t>
                      </a:r>
                    </a:p>
                    <a:p>
                      <a:pPr marL="342900" indent="-342900">
                        <a:buAutoNum type="arabicPeriod"/>
                      </a:pPr>
                      <a:r>
                        <a:rPr lang="en-US" sz="1600" b="0" u="none" dirty="0"/>
                        <a:t>As the magma rises, bubbles of gas form inside it</a:t>
                      </a:r>
                    </a:p>
                    <a:p>
                      <a:pPr marL="342900" indent="-342900">
                        <a:buAutoNum type="arabicPeriod"/>
                      </a:pPr>
                      <a:r>
                        <a:rPr lang="en-US" sz="1600" b="0" u="none" dirty="0"/>
                        <a:t>Pressure builds as the magma rises and the volcano erupts</a:t>
                      </a:r>
                    </a:p>
                    <a:p>
                      <a:pPr marL="342900" indent="-342900">
                        <a:buAutoNum type="arabicPeriod"/>
                      </a:pPr>
                      <a:r>
                        <a:rPr lang="en-US" sz="1600" b="0" u="none" dirty="0"/>
                        <a:t>This can be very dangerous and destructive as the surrounding land can be covered by ash and lava (when magma escapes to the surface it is called lava). </a:t>
                      </a:r>
                    </a:p>
                    <a:p>
                      <a:pPr marL="342900" indent="-342900">
                        <a:buAutoNum type="arabicPeriod"/>
                      </a:pPr>
                      <a:endParaRPr lang="en-US" sz="1600" b="0" u="none" dirty="0"/>
                    </a:p>
                  </a:txBody>
                  <a:tcPr/>
                </a:tc>
                <a:extLst>
                  <a:ext uri="{0D108BD9-81ED-4DB2-BD59-A6C34878D82A}">
                    <a16:rowId xmlns:a16="http://schemas.microsoft.com/office/drawing/2014/main" val="3575018479"/>
                  </a:ext>
                </a:extLst>
              </a:tr>
              <a:tr h="524751">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lava</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16510" indent="0" algn="l" rtl="0">
                        <a:lnSpc>
                          <a:spcPct val="107000"/>
                        </a:lnSpc>
                        <a:spcBef>
                          <a:spcPts val="0"/>
                        </a:spcBef>
                        <a:spcAft>
                          <a:spcPts val="600"/>
                        </a:spcAft>
                      </a:pPr>
                      <a:r>
                        <a:rPr lang="en-US" sz="1400" kern="1400">
                          <a:ln>
                            <a:noFill/>
                          </a:ln>
                          <a:solidFill>
                            <a:srgbClr val="000000"/>
                          </a:solidFill>
                          <a:effectLst/>
                          <a:latin typeface="Printed Letter-Join"/>
                        </a:rPr>
                        <a:t>Hot, molten rock that comes out of a volcano.</a:t>
                      </a:r>
                    </a:p>
                    <a:p>
                      <a:pPr marL="635" marR="16510" indent="0" algn="l" rtl="0">
                        <a:lnSpc>
                          <a:spcPct val="107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530040670"/>
                  </a:ext>
                </a:extLst>
              </a:tr>
              <a:tr h="524751">
                <a:tc>
                  <a:txBody>
                    <a:bodyPr/>
                    <a:lstStyle/>
                    <a:p>
                      <a:pPr marR="0" indent="0" algn="l" rtl="0">
                        <a:lnSpc>
                          <a:spcPct val="119000"/>
                        </a:lnSpc>
                        <a:spcBef>
                          <a:spcPts val="0"/>
                        </a:spcBef>
                        <a:spcAft>
                          <a:spcPts val="600"/>
                        </a:spcAft>
                      </a:pPr>
                      <a:r>
                        <a:rPr lang="en-US" sz="1400" b="1" kern="1400">
                          <a:ln>
                            <a:noFill/>
                          </a:ln>
                          <a:solidFill>
                            <a:srgbClr val="000000"/>
                          </a:solidFill>
                          <a:effectLst/>
                          <a:latin typeface="Printed Letter-Join"/>
                        </a:rPr>
                        <a:t>molten</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16510" indent="0" algn="l" rtl="0">
                        <a:lnSpc>
                          <a:spcPct val="107000"/>
                        </a:lnSpc>
                        <a:spcBef>
                          <a:spcPts val="0"/>
                        </a:spcBef>
                        <a:spcAft>
                          <a:spcPts val="600"/>
                        </a:spcAft>
                      </a:pPr>
                      <a:r>
                        <a:rPr lang="en-US" sz="1400" kern="1400">
                          <a:ln>
                            <a:noFill/>
                          </a:ln>
                          <a:solidFill>
                            <a:srgbClr val="000000"/>
                          </a:solidFill>
                          <a:effectLst/>
                          <a:latin typeface="Printed Letter-Join"/>
                        </a:rPr>
                        <a:t>Metal or rock found in the Earth’s mantle. </a:t>
                      </a:r>
                    </a:p>
                    <a:p>
                      <a:pPr marL="635" marR="16510" indent="0" algn="l" rtl="0">
                        <a:lnSpc>
                          <a:spcPct val="107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1034976729"/>
                  </a:ext>
                </a:extLst>
              </a:tr>
              <a:tr h="1019459">
                <a:tc>
                  <a:txBody>
                    <a:bodyPr/>
                    <a:lstStyle/>
                    <a:p>
                      <a:pPr marR="11570" indent="0" algn="l" rtl="0">
                        <a:lnSpc>
                          <a:spcPct val="119000"/>
                        </a:lnSpc>
                        <a:spcBef>
                          <a:spcPts val="0"/>
                        </a:spcBef>
                        <a:spcAft>
                          <a:spcPts val="600"/>
                        </a:spcAft>
                      </a:pPr>
                      <a:r>
                        <a:rPr lang="en-US" sz="1400" b="1" kern="1400">
                          <a:ln>
                            <a:noFill/>
                          </a:ln>
                          <a:solidFill>
                            <a:srgbClr val="000000"/>
                          </a:solidFill>
                          <a:effectLst/>
                          <a:latin typeface="Printed Letter-Join"/>
                        </a:rPr>
                        <a:t>volcanic eruption</a:t>
                      </a:r>
                      <a:endParaRPr lang="en-US" sz="1000" kern="1400">
                        <a:ln>
                          <a:noFill/>
                        </a:ln>
                        <a:solidFill>
                          <a:srgbClr val="000000"/>
                        </a:solidFill>
                        <a:effectLst/>
                        <a:latin typeface="Calibri" panose="020F0502020204030204" pitchFamily="34" charset="0"/>
                      </a:endParaRPr>
                    </a:p>
                  </a:txBody>
                  <a:tcPr marL="92075" marR="100965" marT="75565" marB="0"/>
                </a:tc>
                <a:tc>
                  <a:txBody>
                    <a:bodyPr/>
                    <a:lstStyle/>
                    <a:p>
                      <a:pPr marL="635" marR="0" indent="0" algn="l" rtl="0">
                        <a:lnSpc>
                          <a:spcPct val="107000"/>
                        </a:lnSpc>
                        <a:spcBef>
                          <a:spcPts val="0"/>
                        </a:spcBef>
                        <a:spcAft>
                          <a:spcPts val="600"/>
                        </a:spcAft>
                      </a:pPr>
                      <a:r>
                        <a:rPr lang="en-US" sz="1400" kern="1400" dirty="0">
                          <a:ln>
                            <a:noFill/>
                          </a:ln>
                          <a:solidFill>
                            <a:srgbClr val="000000"/>
                          </a:solidFill>
                          <a:effectLst/>
                          <a:latin typeface="Printed Letter-Join"/>
                        </a:rPr>
                        <a:t>The sudden and violent explosion of lava, gas, ash and rock out of a volcano. </a:t>
                      </a:r>
                      <a:endParaRPr lang="en-US" sz="1000" kern="1400" dirty="0">
                        <a:ln>
                          <a:noFill/>
                        </a:ln>
                        <a:solidFill>
                          <a:srgbClr val="000000"/>
                        </a:solidFill>
                        <a:effectLst/>
                        <a:latin typeface="Calibri" panose="020F0502020204030204" pitchFamily="34" charset="0"/>
                      </a:endParaRPr>
                    </a:p>
                  </a:txBody>
                  <a:tcPr marL="92075" marR="100965" marT="75565" marB="0"/>
                </a:tc>
                <a:tc vMerge="1">
                  <a:txBody>
                    <a:bodyPr/>
                    <a:lstStyle/>
                    <a:p>
                      <a:endParaRPr lang="en-GB"/>
                    </a:p>
                  </a:txBody>
                  <a:tcPr/>
                </a:tc>
                <a:extLst>
                  <a:ext uri="{0D108BD9-81ED-4DB2-BD59-A6C34878D82A}">
                    <a16:rowId xmlns:a16="http://schemas.microsoft.com/office/drawing/2014/main" val="2762611921"/>
                  </a:ext>
                </a:extLst>
              </a:tr>
            </a:tbl>
          </a:graphicData>
        </a:graphic>
      </p:graphicFrame>
      <p:pic>
        <p:nvPicPr>
          <p:cNvPr id="4098" name="Picture 2" descr="Free Vector | Diagram showing layers of the earth lithosphere">
            <a:extLst>
              <a:ext uri="{FF2B5EF4-FFF2-40B4-BE49-F238E27FC236}">
                <a16:creationId xmlns:a16="http://schemas.microsoft.com/office/drawing/2014/main" id="{5F964976-CA00-468F-B10C-23AB3BBFC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858" y="1793548"/>
            <a:ext cx="1956888" cy="1737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B92BBDC-C691-4192-A42D-40C92F6C11A0}"/>
              </a:ext>
            </a:extLst>
          </p:cNvPr>
          <p:cNvPicPr>
            <a:picLocks noChangeAspect="1"/>
          </p:cNvPicPr>
          <p:nvPr/>
        </p:nvPicPr>
        <p:blipFill>
          <a:blip r:embed="rId3"/>
          <a:stretch>
            <a:fillRect/>
          </a:stretch>
        </p:blipFill>
        <p:spPr>
          <a:xfrm>
            <a:off x="8664559" y="1806841"/>
            <a:ext cx="2583479" cy="1724375"/>
          </a:xfrm>
          <a:prstGeom prst="rect">
            <a:avLst/>
          </a:prstGeom>
        </p:spPr>
      </p:pic>
      <p:sp>
        <p:nvSpPr>
          <p:cNvPr id="19" name="TextBox 18">
            <a:extLst>
              <a:ext uri="{FF2B5EF4-FFF2-40B4-BE49-F238E27FC236}">
                <a16:creationId xmlns:a16="http://schemas.microsoft.com/office/drawing/2014/main" id="{77035D24-3CAE-454A-B70E-6F4094263A46}"/>
              </a:ext>
            </a:extLst>
          </p:cNvPr>
          <p:cNvSpPr txBox="1"/>
          <p:nvPr/>
        </p:nvSpPr>
        <p:spPr>
          <a:xfrm>
            <a:off x="8709873" y="3038526"/>
            <a:ext cx="2492850" cy="369332"/>
          </a:xfrm>
          <a:prstGeom prst="rect">
            <a:avLst/>
          </a:prstGeom>
          <a:noFill/>
        </p:spPr>
        <p:txBody>
          <a:bodyPr wrap="square" rtlCol="0">
            <a:spAutoFit/>
          </a:bodyPr>
          <a:lstStyle/>
          <a:p>
            <a:r>
              <a:rPr lang="en-US" b="1">
                <a:solidFill>
                  <a:schemeClr val="bg1"/>
                </a:solidFill>
              </a:rPr>
              <a:t>Mount Vesuvius in Italy</a:t>
            </a:r>
            <a:endParaRPr lang="en-GB" b="1">
              <a:solidFill>
                <a:schemeClr val="bg1"/>
              </a:solidFill>
            </a:endParaRPr>
          </a:p>
        </p:txBody>
      </p:sp>
    </p:spTree>
    <p:extLst>
      <p:ext uri="{BB962C8B-B14F-4D97-AF65-F5344CB8AC3E}">
        <p14:creationId xmlns:p14="http://schemas.microsoft.com/office/powerpoint/2010/main" val="418533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1E0C86-C9DC-4080-8AC8-B3575658FADD}"/>
              </a:ext>
            </a:extLst>
          </p:cNvPr>
          <p:cNvGraphicFramePr>
            <a:graphicFrameLocks noGrp="1"/>
          </p:cNvGraphicFramePr>
          <p:nvPr/>
        </p:nvGraphicFramePr>
        <p:xfrm>
          <a:off x="536448" y="317329"/>
          <a:ext cx="11204448" cy="6221692"/>
        </p:xfrm>
        <a:graphic>
          <a:graphicData uri="http://schemas.openxmlformats.org/drawingml/2006/table">
            <a:tbl>
              <a:tblPr firstRow="1" bandRow="1">
                <a:tableStyleId>{00A15C55-8517-42AA-B614-E9B94910E393}</a:tableStyleId>
              </a:tblPr>
              <a:tblGrid>
                <a:gridCol w="5602224">
                  <a:extLst>
                    <a:ext uri="{9D8B030D-6E8A-4147-A177-3AD203B41FA5}">
                      <a16:colId xmlns:a16="http://schemas.microsoft.com/office/drawing/2014/main" val="4087151725"/>
                    </a:ext>
                  </a:extLst>
                </a:gridCol>
                <a:gridCol w="5602224">
                  <a:extLst>
                    <a:ext uri="{9D8B030D-6E8A-4147-A177-3AD203B41FA5}">
                      <a16:colId xmlns:a16="http://schemas.microsoft.com/office/drawing/2014/main" val="3883769726"/>
                    </a:ext>
                  </a:extLst>
                </a:gridCol>
              </a:tblGrid>
              <a:tr h="3775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Where would you find a volcano?</a:t>
                      </a:r>
                      <a:endParaRPr lang="en-GB"/>
                    </a:p>
                  </a:txBody>
                  <a:tcPr/>
                </a:tc>
                <a:tc hMerge="1">
                  <a:txBody>
                    <a:bodyPr/>
                    <a:lstStyle/>
                    <a:p>
                      <a:endParaRPr lang="en-GB"/>
                    </a:p>
                  </a:txBody>
                  <a:tcPr/>
                </a:tc>
                <a:extLst>
                  <a:ext uri="{0D108BD9-81ED-4DB2-BD59-A6C34878D82A}">
                    <a16:rowId xmlns:a16="http://schemas.microsoft.com/office/drawing/2014/main" val="2056774132"/>
                  </a:ext>
                </a:extLst>
              </a:tr>
              <a:tr h="2922048">
                <a:tc>
                  <a:txBody>
                    <a:bodyPr/>
                    <a:lstStyle/>
                    <a:p>
                      <a:r>
                        <a:rPr lang="en-US" b="1" u="sng"/>
                        <a:t>What are the features of a volcano?</a:t>
                      </a:r>
                    </a:p>
                    <a:p>
                      <a:endParaRPr lang="en-US"/>
                    </a:p>
                    <a:p>
                      <a:r>
                        <a:rPr lang="en-US"/>
                        <a:t>                              </a:t>
                      </a:r>
                    </a:p>
                    <a:p>
                      <a:endParaRPr lang="en-GB"/>
                    </a:p>
                  </a:txBody>
                  <a:tcPr/>
                </a:tc>
                <a:tc>
                  <a:txBody>
                    <a:bodyPr/>
                    <a:lstStyle/>
                    <a:p>
                      <a:r>
                        <a:rPr lang="en-US" b="1" u="sng"/>
                        <a:t>What are tectonic plates?</a:t>
                      </a:r>
                      <a:endParaRPr lang="en-GB" b="1" u="sng"/>
                    </a:p>
                  </a:txBody>
                  <a:tcPr/>
                </a:tc>
                <a:extLst>
                  <a:ext uri="{0D108BD9-81ED-4DB2-BD59-A6C34878D82A}">
                    <a16:rowId xmlns:a16="http://schemas.microsoft.com/office/drawing/2014/main" val="1382261145"/>
                  </a:ext>
                </a:extLst>
              </a:tr>
              <a:tr h="2922048">
                <a:tc>
                  <a:txBody>
                    <a:bodyPr/>
                    <a:lstStyle/>
                    <a:p>
                      <a:r>
                        <a:rPr lang="en-US" b="1" u="sng"/>
                        <a:t>What are the benefits of living in a volcanic region?</a:t>
                      </a:r>
                      <a:endParaRPr lang="en-GB" b="0" u="none"/>
                    </a:p>
                  </a:txBody>
                  <a:tcPr/>
                </a:tc>
                <a:tc>
                  <a:txBody>
                    <a:bodyPr/>
                    <a:lstStyle/>
                    <a:p>
                      <a:r>
                        <a:rPr lang="en-US" b="1" u="sng"/>
                        <a:t>How is Hawaii different to the UK?</a:t>
                      </a:r>
                    </a:p>
                    <a:p>
                      <a:endParaRPr lang="en-US" sz="1100" b="1" u="sng"/>
                    </a:p>
                    <a:p>
                      <a:r>
                        <a:rPr lang="en-US" sz="1100" b="0" i="0" kern="1200">
                          <a:solidFill>
                            <a:schemeClr val="dk1"/>
                          </a:solidFill>
                          <a:effectLst/>
                          <a:latin typeface="+mn-lt"/>
                          <a:ea typeface="+mn-ea"/>
                          <a:cs typeface="+mn-cs"/>
                        </a:rPr>
                        <a:t>The Hawaiian Islands are volcanic islands. They have formed as the </a:t>
                      </a:r>
                      <a:r>
                        <a:rPr lang="en-US" sz="1100" b="0" i="0" u="none" strike="noStrike" kern="1200">
                          <a:solidFill>
                            <a:schemeClr val="dk1"/>
                          </a:solidFill>
                          <a:effectLst/>
                          <a:latin typeface="+mn-lt"/>
                          <a:ea typeface="+mn-ea"/>
                          <a:cs typeface="+mn-cs"/>
                        </a:rPr>
                        <a:t>Earth’s</a:t>
                      </a:r>
                      <a:r>
                        <a:rPr lang="en-US" sz="1100" b="0" i="0" kern="1200">
                          <a:solidFill>
                            <a:schemeClr val="dk1"/>
                          </a:solidFill>
                          <a:effectLst/>
                          <a:latin typeface="+mn-lt"/>
                          <a:ea typeface="+mn-ea"/>
                          <a:cs typeface="+mn-cs"/>
                        </a:rPr>
                        <a:t> crust, made up of giant rocky slabs called tectonic plates, moves over a particularly hot spot in the molten layer beneath the crust. The heat melts the rock that makes up the crust, turning it into magma. Then once the magma breaks through to the surface of the Earth’s crust it cools and forms new land.</a:t>
                      </a:r>
                      <a:endParaRPr lang="en-US" sz="1100" b="1" u="sng"/>
                    </a:p>
                  </a:txBody>
                  <a:tcPr/>
                </a:tc>
                <a:extLst>
                  <a:ext uri="{0D108BD9-81ED-4DB2-BD59-A6C34878D82A}">
                    <a16:rowId xmlns:a16="http://schemas.microsoft.com/office/drawing/2014/main" val="692409688"/>
                  </a:ext>
                </a:extLst>
              </a:tr>
            </a:tbl>
          </a:graphicData>
        </a:graphic>
      </p:graphicFrame>
      <p:pic>
        <p:nvPicPr>
          <p:cNvPr id="3" name="Picture 2">
            <a:extLst>
              <a:ext uri="{FF2B5EF4-FFF2-40B4-BE49-F238E27FC236}">
                <a16:creationId xmlns:a16="http://schemas.microsoft.com/office/drawing/2014/main" id="{7EF84264-B34B-4189-BC29-605065A4FA18}"/>
              </a:ext>
            </a:extLst>
          </p:cNvPr>
          <p:cNvPicPr>
            <a:picLocks noChangeAspect="1"/>
          </p:cNvPicPr>
          <p:nvPr/>
        </p:nvPicPr>
        <p:blipFill>
          <a:blip r:embed="rId2"/>
          <a:stretch>
            <a:fillRect/>
          </a:stretch>
        </p:blipFill>
        <p:spPr>
          <a:xfrm>
            <a:off x="805676" y="1295400"/>
            <a:ext cx="2328050" cy="2232407"/>
          </a:xfrm>
          <a:prstGeom prst="rect">
            <a:avLst/>
          </a:prstGeom>
        </p:spPr>
      </p:pic>
      <p:sp>
        <p:nvSpPr>
          <p:cNvPr id="6" name="TextBox 5">
            <a:extLst>
              <a:ext uri="{FF2B5EF4-FFF2-40B4-BE49-F238E27FC236}">
                <a16:creationId xmlns:a16="http://schemas.microsoft.com/office/drawing/2014/main" id="{EE20A605-85EB-4172-8C88-55089D0A3264}"/>
              </a:ext>
            </a:extLst>
          </p:cNvPr>
          <p:cNvSpPr txBox="1"/>
          <p:nvPr/>
        </p:nvSpPr>
        <p:spPr>
          <a:xfrm>
            <a:off x="3133726" y="1080983"/>
            <a:ext cx="2962273" cy="24468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900" dirty="0"/>
              <a:t>Active – erupted recently with the possibility that it might erupt again</a:t>
            </a:r>
            <a:endParaRPr lang="en-US" sz="900" dirty="0">
              <a:cs typeface="Calibri"/>
            </a:endParaRPr>
          </a:p>
          <a:p>
            <a:pPr marL="285750" indent="-285750">
              <a:buFont typeface="Arial" panose="020B0604020202020204" pitchFamily="34" charset="0"/>
              <a:buChar char="•"/>
            </a:pPr>
            <a:r>
              <a:rPr lang="en-US" sz="900" dirty="0"/>
              <a:t>Dormant – has not erupted for a long time but could again in the future</a:t>
            </a:r>
            <a:endParaRPr lang="en-US" sz="900" dirty="0">
              <a:cs typeface="Calibri"/>
            </a:endParaRPr>
          </a:p>
          <a:p>
            <a:pPr marL="285750" indent="-285750">
              <a:buFont typeface="Arial" panose="020B0604020202020204" pitchFamily="34" charset="0"/>
              <a:buChar char="•"/>
            </a:pPr>
            <a:r>
              <a:rPr lang="en-US" sz="900" dirty="0"/>
              <a:t>Extinct – erupted thousands of years ago but will not erupt again </a:t>
            </a:r>
          </a:p>
          <a:p>
            <a:pPr marL="285750" indent="-285750">
              <a:buFont typeface="Arial" panose="020B0604020202020204" pitchFamily="34" charset="0"/>
              <a:buChar char="•"/>
            </a:pPr>
            <a:r>
              <a:rPr lang="en-US" sz="900" dirty="0">
                <a:cs typeface="Calibri"/>
              </a:rPr>
              <a:t>Composite – the most common type of volcano. They have violent eruptions and grow bigger due to layers of lava.</a:t>
            </a:r>
          </a:p>
          <a:p>
            <a:pPr marL="285750" indent="-285750">
              <a:buFont typeface="Arial" panose="020B0604020202020204" pitchFamily="34" charset="0"/>
              <a:buChar char="•"/>
            </a:pPr>
            <a:r>
              <a:rPr lang="en-US" sz="900" dirty="0">
                <a:cs typeface="Calibri"/>
              </a:rPr>
              <a:t>Shield - non violent eruptions. They tend to have gentle slopes so the lava spreads and hardens over a wide area.</a:t>
            </a:r>
          </a:p>
          <a:p>
            <a:pPr marL="285750" indent="-285750">
              <a:buFont typeface="Arial" panose="020B0604020202020204" pitchFamily="34" charset="0"/>
              <a:buChar char="•"/>
            </a:pPr>
            <a:r>
              <a:rPr lang="en-US" sz="900" dirty="0">
                <a:cs typeface="Calibri"/>
              </a:rPr>
              <a:t>Cinder cone - t</a:t>
            </a:r>
            <a:r>
              <a:rPr lang="en-US" sz="900" dirty="0"/>
              <a:t>hey are made up of small fragments of lava, which are blown into the air through a single vent. When they cool down, they form rock around the vent. They grow quickly, but aren’t usually very big or dangerous.</a:t>
            </a:r>
            <a:endParaRPr lang="en-US" sz="900" dirty="0">
              <a:cs typeface="Calibri"/>
            </a:endParaRPr>
          </a:p>
        </p:txBody>
      </p:sp>
      <p:pic>
        <p:nvPicPr>
          <p:cNvPr id="15" name="Picture 14">
            <a:extLst>
              <a:ext uri="{FF2B5EF4-FFF2-40B4-BE49-F238E27FC236}">
                <a16:creationId xmlns:a16="http://schemas.microsoft.com/office/drawing/2014/main" id="{6D233A58-3B0E-45AD-8BE7-1FA589F82F03}"/>
              </a:ext>
            </a:extLst>
          </p:cNvPr>
          <p:cNvPicPr>
            <a:picLocks noChangeAspect="1"/>
          </p:cNvPicPr>
          <p:nvPr/>
        </p:nvPicPr>
        <p:blipFill>
          <a:blip r:embed="rId3"/>
          <a:stretch>
            <a:fillRect/>
          </a:stretch>
        </p:blipFill>
        <p:spPr>
          <a:xfrm>
            <a:off x="6882243" y="1220447"/>
            <a:ext cx="4102361" cy="2307360"/>
          </a:xfrm>
          <a:prstGeom prst="rect">
            <a:avLst/>
          </a:prstGeom>
        </p:spPr>
      </p:pic>
      <p:graphicFrame>
        <p:nvGraphicFramePr>
          <p:cNvPr id="29" name="Table 28">
            <a:extLst>
              <a:ext uri="{FF2B5EF4-FFF2-40B4-BE49-F238E27FC236}">
                <a16:creationId xmlns:a16="http://schemas.microsoft.com/office/drawing/2014/main" id="{863CEFEA-447F-4C63-A169-0984195F8E60}"/>
              </a:ext>
            </a:extLst>
          </p:cNvPr>
          <p:cNvGraphicFramePr>
            <a:graphicFrameLocks noGrp="1"/>
          </p:cNvGraphicFramePr>
          <p:nvPr/>
        </p:nvGraphicFramePr>
        <p:xfrm>
          <a:off x="805675" y="4259060"/>
          <a:ext cx="5106166" cy="2137255"/>
        </p:xfrm>
        <a:graphic>
          <a:graphicData uri="http://schemas.openxmlformats.org/drawingml/2006/table">
            <a:tbl>
              <a:tblPr firstRow="1" bandRow="1">
                <a:tableStyleId>{00A15C55-8517-42AA-B614-E9B94910E393}</a:tableStyleId>
              </a:tblPr>
              <a:tblGrid>
                <a:gridCol w="2294837">
                  <a:extLst>
                    <a:ext uri="{9D8B030D-6E8A-4147-A177-3AD203B41FA5}">
                      <a16:colId xmlns:a16="http://schemas.microsoft.com/office/drawing/2014/main" val="3368960395"/>
                    </a:ext>
                  </a:extLst>
                </a:gridCol>
                <a:gridCol w="2811329">
                  <a:extLst>
                    <a:ext uri="{9D8B030D-6E8A-4147-A177-3AD203B41FA5}">
                      <a16:colId xmlns:a16="http://schemas.microsoft.com/office/drawing/2014/main" val="3900096983"/>
                    </a:ext>
                  </a:extLst>
                </a:gridCol>
              </a:tblGrid>
              <a:tr h="442048">
                <a:tc>
                  <a:txBody>
                    <a:bodyPr/>
                    <a:lstStyle/>
                    <a:p>
                      <a:r>
                        <a:rPr lang="en-US" sz="1200"/>
                        <a:t>Advantages</a:t>
                      </a:r>
                      <a:endParaRPr lang="en-GB"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How do people protect themselves?</a:t>
                      </a:r>
                      <a:endParaRPr lang="en-GB"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2951536"/>
                  </a:ext>
                </a:extLst>
              </a:tr>
              <a:tr h="289188">
                <a:tc>
                  <a:txBody>
                    <a:bodyPr/>
                    <a:lstStyle/>
                    <a:p>
                      <a:r>
                        <a:rPr lang="en-US" sz="1200"/>
                        <a:t>Money from tourism</a:t>
                      </a:r>
                      <a:endParaRPr lang="en-GB" sz="120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a:t>Listen to public warnings</a:t>
                      </a:r>
                      <a:endParaRPr lang="en-GB" sz="120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5002508"/>
                  </a:ext>
                </a:extLst>
              </a:tr>
              <a:tr h="442048">
                <a:tc>
                  <a:txBody>
                    <a:bodyPr/>
                    <a:lstStyle/>
                    <a:p>
                      <a:r>
                        <a:rPr lang="en-US" sz="1200"/>
                        <a:t>Fertile soil – helps crops and plants to grow</a:t>
                      </a:r>
                      <a:endParaRPr lang="en-GB" sz="12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a:t>Prepare emergency kits</a:t>
                      </a:r>
                      <a:endParaRPr lang="en-GB" sz="120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1309953"/>
                  </a:ext>
                </a:extLst>
              </a:tr>
              <a:tr h="442048">
                <a:tc>
                  <a:txBody>
                    <a:bodyPr/>
                    <a:lstStyle/>
                    <a:p>
                      <a:r>
                        <a:rPr lang="en-US" sz="1200"/>
                        <a:t>Mining – rocks help form valuable minerals like gold</a:t>
                      </a:r>
                      <a:endParaRPr lang="en-GB" sz="12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a:t>Some buildings are designed to minimize damage</a:t>
                      </a:r>
                      <a:endParaRPr lang="en-GB" sz="120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932547"/>
                  </a:ext>
                </a:extLst>
              </a:tr>
              <a:tr h="491619">
                <a:tc>
                  <a:txBody>
                    <a:bodyPr/>
                    <a:lstStyle/>
                    <a:p>
                      <a:r>
                        <a:rPr lang="en-US" sz="1200"/>
                        <a:t>A source of sustainable energy</a:t>
                      </a:r>
                      <a:endParaRPr lang="en-GB" sz="120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Evacuation</a:t>
                      </a:r>
                      <a:endParaRPr lang="en-GB" sz="120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5588193"/>
                  </a:ext>
                </a:extLst>
              </a:tr>
            </a:tbl>
          </a:graphicData>
        </a:graphic>
      </p:graphicFrame>
      <p:pic>
        <p:nvPicPr>
          <p:cNvPr id="22" name="Picture 21">
            <a:extLst>
              <a:ext uri="{FF2B5EF4-FFF2-40B4-BE49-F238E27FC236}">
                <a16:creationId xmlns:a16="http://schemas.microsoft.com/office/drawing/2014/main" id="{517D26BF-A8E6-4E62-93D2-C9FC06D9A31D}"/>
              </a:ext>
            </a:extLst>
          </p:cNvPr>
          <p:cNvPicPr>
            <a:picLocks noChangeAspect="1"/>
          </p:cNvPicPr>
          <p:nvPr/>
        </p:nvPicPr>
        <p:blipFill>
          <a:blip r:embed="rId4"/>
          <a:stretch>
            <a:fillRect/>
          </a:stretch>
        </p:blipFill>
        <p:spPr>
          <a:xfrm>
            <a:off x="6280161" y="5091359"/>
            <a:ext cx="1962150" cy="1304956"/>
          </a:xfrm>
          <a:prstGeom prst="rect">
            <a:avLst/>
          </a:prstGeom>
        </p:spPr>
      </p:pic>
      <p:sp>
        <p:nvSpPr>
          <p:cNvPr id="23" name="TextBox 22">
            <a:extLst>
              <a:ext uri="{FF2B5EF4-FFF2-40B4-BE49-F238E27FC236}">
                <a16:creationId xmlns:a16="http://schemas.microsoft.com/office/drawing/2014/main" id="{7565A54B-F7F8-4C9A-BB21-DE86706292E1}"/>
              </a:ext>
            </a:extLst>
          </p:cNvPr>
          <p:cNvSpPr txBox="1"/>
          <p:nvPr/>
        </p:nvSpPr>
        <p:spPr>
          <a:xfrm>
            <a:off x="8477250" y="5091359"/>
            <a:ext cx="3178302" cy="2031325"/>
          </a:xfrm>
          <a:prstGeom prst="rect">
            <a:avLst/>
          </a:prstGeom>
          <a:noFill/>
        </p:spPr>
        <p:txBody>
          <a:bodyPr wrap="square" rtlCol="0">
            <a:spAutoFit/>
          </a:bodyPr>
          <a:lstStyle/>
          <a:p>
            <a:pPr marL="285750" indent="-285750">
              <a:buFont typeface="Arial" panose="020B0604020202020204" pitchFamily="34" charset="0"/>
              <a:buChar char="•"/>
            </a:pPr>
            <a:r>
              <a:rPr lang="en-US" sz="1200"/>
              <a:t>Climate – tropical with trade winds</a:t>
            </a:r>
          </a:p>
          <a:p>
            <a:pPr marL="285750" indent="-285750">
              <a:buFont typeface="Arial" panose="020B0604020202020204" pitchFamily="34" charset="0"/>
              <a:buChar char="•"/>
            </a:pPr>
            <a:r>
              <a:rPr lang="en-US" sz="1200"/>
              <a:t>Average summer temperature: 29-31°C</a:t>
            </a:r>
          </a:p>
          <a:p>
            <a:pPr marL="285750" indent="-285750">
              <a:buFont typeface="Arial" panose="020B0604020202020204" pitchFamily="34" charset="0"/>
              <a:buChar char="•"/>
            </a:pPr>
            <a:r>
              <a:rPr lang="en-US" sz="1200"/>
              <a:t>Average winter temperature: 26-28°C</a:t>
            </a:r>
          </a:p>
          <a:p>
            <a:pPr marL="285750" indent="-285750">
              <a:buFont typeface="Arial" panose="020B0604020202020204" pitchFamily="34" charset="0"/>
              <a:buChar char="•"/>
            </a:pPr>
            <a:r>
              <a:rPr lang="en-US" sz="1200"/>
              <a:t>Physical features – islands, beaches, mountains, coral reef, seamounts, lava deserts, black sand beaches</a:t>
            </a:r>
          </a:p>
          <a:p>
            <a:endParaRPr lang="en-US"/>
          </a:p>
          <a:p>
            <a:endParaRPr lang="en-US"/>
          </a:p>
          <a:p>
            <a:endParaRPr lang="en-GB"/>
          </a:p>
        </p:txBody>
      </p:sp>
    </p:spTree>
    <p:extLst>
      <p:ext uri="{BB962C8B-B14F-4D97-AF65-F5344CB8AC3E}">
        <p14:creationId xmlns:p14="http://schemas.microsoft.com/office/powerpoint/2010/main" val="241416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576</Words>
  <Application>Microsoft Office PowerPoint</Application>
  <PresentationFormat>Widescreen</PresentationFormat>
  <Paragraphs>58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Printed Letter-Join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Billy Kenny</dc:creator>
  <cp:lastModifiedBy>Billy Kenny</cp:lastModifiedBy>
  <cp:revision>1</cp:revision>
  <dcterms:created xsi:type="dcterms:W3CDTF">2025-04-25T15:00:38Z</dcterms:created>
  <dcterms:modified xsi:type="dcterms:W3CDTF">2025-04-25T15:01:50Z</dcterms:modified>
</cp:coreProperties>
</file>